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80" r:id="rId5"/>
    <p:sldId id="259" r:id="rId6"/>
    <p:sldId id="279" r:id="rId7"/>
    <p:sldId id="281" r:id="rId8"/>
    <p:sldId id="282" r:id="rId9"/>
    <p:sldId id="283" r:id="rId10"/>
    <p:sldId id="284" r:id="rId11"/>
    <p:sldId id="286" r:id="rId12"/>
    <p:sldId id="287" r:id="rId13"/>
    <p:sldId id="289" r:id="rId14"/>
    <p:sldId id="260" r:id="rId15"/>
    <p:sldId id="290" r:id="rId16"/>
    <p:sldId id="291" r:id="rId17"/>
    <p:sldId id="293" r:id="rId18"/>
    <p:sldId id="294" r:id="rId19"/>
    <p:sldId id="278" r:id="rId20"/>
  </p:sldIdLst>
  <p:sldSz cx="12192000" cy="6858000"/>
  <p:notesSz cx="12192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A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49"/>
        <p:guide pos="21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2F9BD2-FE88-4D45-BD8D-65D1F34B0AD4}" type="doc">
      <dgm:prSet loTypeId="list" loCatId="list" qsTypeId="urn:microsoft.com/office/officeart/2005/8/quickstyle/simple2" qsCatId="simple" csTypeId="urn:microsoft.com/office/officeart/2005/8/colors/accent1_2" csCatId="accent1" phldr="0"/>
      <dgm:spPr/>
      <dgm:t>
        <a:bodyPr/>
        <a:p>
          <a:endParaRPr lang="zh-CN" altLang="en-US"/>
        </a:p>
      </dgm:t>
    </dgm:pt>
    <dgm:pt modelId="{8DFEF381-1089-498A-A2E9-536EBD00BCA1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/>
            <a:t>对外宣传平台</a:t>
          </a:r>
          <a:r>
            <a:rPr lang="zh-CN" altLang="en-US" sz="2800"/>
            <a:t/>
          </a:r>
          <a:endParaRPr lang="zh-CN" altLang="en-US" sz="2800"/>
        </a:p>
      </dgm:t>
    </dgm:pt>
    <dgm:pt modelId="{7BB104C5-5E13-4BA2-8795-D771D93EFD0B}" cxnId="{AE2E8EBA-354B-4583-8BE0-87D568C66CC5}" type="parTrans">
      <dgm:prSet/>
      <dgm:spPr/>
      <dgm:t>
        <a:bodyPr/>
        <a:p>
          <a:endParaRPr lang="zh-CN" altLang="en-US"/>
        </a:p>
      </dgm:t>
    </dgm:pt>
    <dgm:pt modelId="{D8F41DAE-72AA-41BD-884F-BB8861ABB8ED}" cxnId="{AE2E8EBA-354B-4583-8BE0-87D568C66CC5}" type="sibTrans">
      <dgm:prSet/>
      <dgm:spPr/>
      <dgm:t>
        <a:bodyPr/>
        <a:p>
          <a:endParaRPr lang="zh-CN" altLang="en-US"/>
        </a:p>
      </dgm:t>
    </dgm:pt>
    <dgm:pt modelId="{67856BDB-7B34-4717-A8DD-ED955D6E994B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/>
            <a:t>对客户的宣传：公司背书</a:t>
          </a:r>
          <a:r>
            <a:rPr lang="zh-CN" altLang="en-US"/>
            <a:t/>
          </a:r>
          <a:endParaRPr lang="zh-CN" altLang="en-US"/>
        </a:p>
      </dgm:t>
    </dgm:pt>
    <dgm:pt modelId="{772BA600-C67E-4B93-B4A5-0C0DECE788A8}" cxnId="{36E01BC1-19DD-40F0-879D-7641B60E3436}" type="parTrans">
      <dgm:prSet/>
      <dgm:spPr/>
      <dgm:t>
        <a:bodyPr/>
        <a:p>
          <a:endParaRPr lang="zh-CN" altLang="en-US"/>
        </a:p>
      </dgm:t>
    </dgm:pt>
    <dgm:pt modelId="{6E0A9D10-C2CB-4F7C-BF91-F881E97D27C2}" cxnId="{36E01BC1-19DD-40F0-879D-7641B60E3436}" type="sibTrans">
      <dgm:prSet/>
      <dgm:spPr/>
      <dgm:t>
        <a:bodyPr/>
        <a:p>
          <a:endParaRPr lang="zh-CN" altLang="en-US"/>
        </a:p>
      </dgm:t>
    </dgm:pt>
    <dgm:pt modelId="{34C4EC6C-0617-4C50-9E61-7045E3D9B1B2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>
              <a:sym typeface="+mn-ea"/>
            </a:rPr>
            <a:t>对“未来”同事宣传：以企业精神吸引新鲜血液的进入</a:t>
          </a:r>
          <a:r>
            <a:rPr lang="zh-CN" altLang="en-US"/>
            <a:t/>
          </a:r>
          <a:endParaRPr lang="zh-CN" altLang="en-US"/>
        </a:p>
      </dgm:t>
    </dgm:pt>
    <dgm:pt modelId="{DFAD47F7-128E-48A8-8B70-84260D218C1C}" cxnId="{1621FD05-050D-4A3E-9C94-4A9DE72DFCBC}" type="parTrans">
      <dgm:prSet/>
      <dgm:spPr/>
    </dgm:pt>
    <dgm:pt modelId="{DB12D6A3-5036-44A5-809E-04748A18499A}" cxnId="{1621FD05-050D-4A3E-9C94-4A9DE72DFCBC}" type="sibTrans">
      <dgm:prSet/>
      <dgm:spPr/>
    </dgm:pt>
    <dgm:pt modelId="{EB099D45-42E4-4FB3-8BE3-22A72863D5FC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/>
            <a:t>对内学习提升</a:t>
          </a:r>
          <a:r>
            <a:rPr lang="zh-CN" altLang="en-US" sz="2800"/>
            <a:t/>
          </a:r>
          <a:endParaRPr lang="zh-CN" altLang="en-US" sz="2800"/>
        </a:p>
      </dgm:t>
    </dgm:pt>
    <dgm:pt modelId="{C2BA91CD-5382-45C0-B4F4-75094723F4D9}" cxnId="{18CA29F8-D322-408C-B1F3-6D5D194FFAA3}" type="parTrans">
      <dgm:prSet/>
      <dgm:spPr/>
      <dgm:t>
        <a:bodyPr/>
        <a:p>
          <a:endParaRPr lang="zh-CN" altLang="en-US"/>
        </a:p>
      </dgm:t>
    </dgm:pt>
    <dgm:pt modelId="{973C65EF-E3B8-4CF5-B140-FEC5A74F0B0E}" cxnId="{18CA29F8-D322-408C-B1F3-6D5D194FFAA3}" type="sibTrans">
      <dgm:prSet/>
      <dgm:spPr/>
      <dgm:t>
        <a:bodyPr/>
        <a:p>
          <a:endParaRPr lang="zh-CN" altLang="en-US"/>
        </a:p>
      </dgm:t>
    </dgm:pt>
    <dgm:pt modelId="{63116591-D397-40B5-AD45-C8FD7C1AD18F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/>
            <a:t>技能方面的提升、观念方面的提升、归属感的提升</a:t>
          </a:r>
          <a:endParaRPr lang="zh-CN" altLang="en-US"/>
        </a:p>
      </dgm:t>
    </dgm:pt>
    <dgm:pt modelId="{35D9FDAB-90FC-4149-8FA1-C2011A738832}" cxnId="{54D75EF1-04B8-4FDE-AC54-D68BEEF67D7F}" type="parTrans">
      <dgm:prSet/>
      <dgm:spPr/>
      <dgm:t>
        <a:bodyPr/>
        <a:p>
          <a:endParaRPr lang="zh-CN" altLang="en-US"/>
        </a:p>
      </dgm:t>
    </dgm:pt>
    <dgm:pt modelId="{B1B09198-8815-4821-8A77-DCC2993E3086}" cxnId="{54D75EF1-04B8-4FDE-AC54-D68BEEF67D7F}" type="sibTrans">
      <dgm:prSet/>
      <dgm:spPr/>
      <dgm:t>
        <a:bodyPr/>
        <a:p>
          <a:endParaRPr lang="zh-CN" altLang="en-US"/>
        </a:p>
      </dgm:t>
    </dgm:pt>
    <dgm:pt modelId="{CBB719A3-638C-41E0-B0EC-B22FA0508898}" type="pres">
      <dgm:prSet presAssocID="{982F9BD2-FE88-4D45-BD8D-65D1F34B0AD4}" presName="Name0" presStyleCnt="0">
        <dgm:presLayoutVars>
          <dgm:dir/>
          <dgm:animLvl val="lvl"/>
          <dgm:resizeHandles val="exact"/>
        </dgm:presLayoutVars>
      </dgm:prSet>
      <dgm:spPr/>
    </dgm:pt>
    <dgm:pt modelId="{53879FB3-2A34-4B19-A163-E7E5A2A61ED1}" type="pres">
      <dgm:prSet presAssocID="{8DFEF381-1089-498A-A2E9-536EBD00BCA1}" presName="linNode" presStyleCnt="0"/>
      <dgm:spPr/>
    </dgm:pt>
    <dgm:pt modelId="{BD6C8DA9-0F3A-464E-ACD2-6660B6C6E5C4}" type="pres">
      <dgm:prSet presAssocID="{8DFEF381-1089-498A-A2E9-536EBD00BCA1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76AE918-ABC8-47B8-8DD8-96F195BFB5B5}" type="pres">
      <dgm:prSet presAssocID="{8DFEF381-1089-498A-A2E9-536EBD00BCA1}" presName="descendantText" presStyleLbl="alignAccFollowNode1" presStyleIdx="0" presStyleCnt="2">
        <dgm:presLayoutVars>
          <dgm:bulletEnabled val="1"/>
        </dgm:presLayoutVars>
      </dgm:prSet>
      <dgm:spPr/>
    </dgm:pt>
    <dgm:pt modelId="{FFE0819C-8AC4-4036-9C1A-1EC29F5C921E}" type="pres">
      <dgm:prSet presAssocID="{D8F41DAE-72AA-41BD-884F-BB8861ABB8ED}" presName="sp" presStyleCnt="0"/>
      <dgm:spPr/>
    </dgm:pt>
    <dgm:pt modelId="{F7591D7B-260A-4799-8396-533EFCB75BEB}" type="pres">
      <dgm:prSet presAssocID="{EB099D45-42E4-4FB3-8BE3-22A72863D5FC}" presName="linNode" presStyleCnt="0"/>
      <dgm:spPr/>
    </dgm:pt>
    <dgm:pt modelId="{F8FCFA27-1E37-47F3-819F-CCC620DE8027}" type="pres">
      <dgm:prSet presAssocID="{EB099D45-42E4-4FB3-8BE3-22A72863D5FC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B1799245-8A88-4DFD-8913-C5C978690807}" type="pres">
      <dgm:prSet presAssocID="{EB099D45-42E4-4FB3-8BE3-22A72863D5FC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AE2E8EBA-354B-4583-8BE0-87D568C66CC5}" srcId="{982F9BD2-FE88-4D45-BD8D-65D1F34B0AD4}" destId="{8DFEF381-1089-498A-A2E9-536EBD00BCA1}" srcOrd="0" destOrd="0" parTransId="{7BB104C5-5E13-4BA2-8795-D771D93EFD0B}" sibTransId="{D8F41DAE-72AA-41BD-884F-BB8861ABB8ED}"/>
    <dgm:cxn modelId="{36E01BC1-19DD-40F0-879D-7641B60E3436}" srcId="{8DFEF381-1089-498A-A2E9-536EBD00BCA1}" destId="{67856BDB-7B34-4717-A8DD-ED955D6E994B}" srcOrd="0" destOrd="0" parTransId="{772BA600-C67E-4B93-B4A5-0C0DECE788A8}" sibTransId="{6E0A9D10-C2CB-4F7C-BF91-F881E97D27C2}"/>
    <dgm:cxn modelId="{1621FD05-050D-4A3E-9C94-4A9DE72DFCBC}" srcId="{8DFEF381-1089-498A-A2E9-536EBD00BCA1}" destId="{34C4EC6C-0617-4C50-9E61-7045E3D9B1B2}" srcOrd="1" destOrd="0" parTransId="{DFAD47F7-128E-48A8-8B70-84260D218C1C}" sibTransId="{DB12D6A3-5036-44A5-809E-04748A18499A}"/>
    <dgm:cxn modelId="{18CA29F8-D322-408C-B1F3-6D5D194FFAA3}" srcId="{982F9BD2-FE88-4D45-BD8D-65D1F34B0AD4}" destId="{EB099D45-42E4-4FB3-8BE3-22A72863D5FC}" srcOrd="1" destOrd="0" parTransId="{C2BA91CD-5382-45C0-B4F4-75094723F4D9}" sibTransId="{973C65EF-E3B8-4CF5-B140-FEC5A74F0B0E}"/>
    <dgm:cxn modelId="{54D75EF1-04B8-4FDE-AC54-D68BEEF67D7F}" srcId="{EB099D45-42E4-4FB3-8BE3-22A72863D5FC}" destId="{63116591-D397-40B5-AD45-C8FD7C1AD18F}" srcOrd="0" destOrd="1" parTransId="{35D9FDAB-90FC-4149-8FA1-C2011A738832}" sibTransId="{B1B09198-8815-4821-8A77-DCC2993E3086}"/>
    <dgm:cxn modelId="{1B7080E1-ACE9-42B6-90C4-CED7AD29431E}" type="presOf" srcId="{982F9BD2-FE88-4D45-BD8D-65D1F34B0AD4}" destId="{CBB719A3-638C-41E0-B0EC-B22FA0508898}" srcOrd="0" destOrd="0" presId="urn:microsoft.com/office/officeart/2005/8/layout/vList5"/>
    <dgm:cxn modelId="{3B8928F9-49BF-4B16-8C26-852F9AB3CD18}" type="presParOf" srcId="{CBB719A3-638C-41E0-B0EC-B22FA0508898}" destId="{53879FB3-2A34-4B19-A163-E7E5A2A61ED1}" srcOrd="0" destOrd="0" presId="urn:microsoft.com/office/officeart/2005/8/layout/vList5"/>
    <dgm:cxn modelId="{D8279CA6-7092-4100-AD95-CEA606D84C0B}" type="presParOf" srcId="{53879FB3-2A34-4B19-A163-E7E5A2A61ED1}" destId="{BD6C8DA9-0F3A-464E-ACD2-6660B6C6E5C4}" srcOrd="0" destOrd="0" presId="urn:microsoft.com/office/officeart/2005/8/layout/vList5"/>
    <dgm:cxn modelId="{0154A326-B0E8-43DF-8794-10FE394F6E56}" type="presOf" srcId="{8DFEF381-1089-498A-A2E9-536EBD00BCA1}" destId="{BD6C8DA9-0F3A-464E-ACD2-6660B6C6E5C4}" srcOrd="0" destOrd="0" presId="urn:microsoft.com/office/officeart/2005/8/layout/vList5"/>
    <dgm:cxn modelId="{BF7D9A85-2CC1-456F-91C5-D5F5E5C596DC}" type="presParOf" srcId="{53879FB3-2A34-4B19-A163-E7E5A2A61ED1}" destId="{D76AE918-ABC8-47B8-8DD8-96F195BFB5B5}" srcOrd="1" destOrd="0" presId="urn:microsoft.com/office/officeart/2005/8/layout/vList5"/>
    <dgm:cxn modelId="{4BEEA766-9BFF-43A1-B032-010BC1422D66}" type="presOf" srcId="{67856BDB-7B34-4717-A8DD-ED955D6E994B}" destId="{D76AE918-ABC8-47B8-8DD8-96F195BFB5B5}" srcOrd="0" destOrd="0" presId="urn:microsoft.com/office/officeart/2005/8/layout/vList5"/>
    <dgm:cxn modelId="{BD038017-B9B8-4A44-9A57-C5E89E05FE64}" type="presOf" srcId="{34C4EC6C-0617-4C50-9E61-7045E3D9B1B2}" destId="{D76AE918-ABC8-47B8-8DD8-96F195BFB5B5}" srcOrd="0" destOrd="1" presId="urn:microsoft.com/office/officeart/2005/8/layout/vList5"/>
    <dgm:cxn modelId="{1C0FF5D0-68C4-4783-94F1-EF10C5C0C369}" type="presParOf" srcId="{CBB719A3-638C-41E0-B0EC-B22FA0508898}" destId="{FFE0819C-8AC4-4036-9C1A-1EC29F5C921E}" srcOrd="1" destOrd="0" presId="urn:microsoft.com/office/officeart/2005/8/layout/vList5"/>
    <dgm:cxn modelId="{FD8235CB-2DE4-4D74-90B4-D8F3EFCC128F}" type="presParOf" srcId="{CBB719A3-638C-41E0-B0EC-B22FA0508898}" destId="{F7591D7B-260A-4799-8396-533EFCB75BEB}" srcOrd="2" destOrd="0" presId="urn:microsoft.com/office/officeart/2005/8/layout/vList5"/>
    <dgm:cxn modelId="{32C5F314-78C9-4186-A762-09F7CDF245EB}" type="presParOf" srcId="{F7591D7B-260A-4799-8396-533EFCB75BEB}" destId="{F8FCFA27-1E37-47F3-819F-CCC620DE8027}" srcOrd="0" destOrd="2" presId="urn:microsoft.com/office/officeart/2005/8/layout/vList5"/>
    <dgm:cxn modelId="{30A60790-7D26-419A-9878-7ED05EE76A4D}" type="presOf" srcId="{EB099D45-42E4-4FB3-8BE3-22A72863D5FC}" destId="{F8FCFA27-1E37-47F3-819F-CCC620DE8027}" srcOrd="0" destOrd="0" presId="urn:microsoft.com/office/officeart/2005/8/layout/vList5"/>
    <dgm:cxn modelId="{32BD602E-C670-41E5-ACC0-79E59E7EF905}" type="presParOf" srcId="{F7591D7B-260A-4799-8396-533EFCB75BEB}" destId="{B1799245-8A88-4DFD-8913-C5C978690807}" srcOrd="1" destOrd="2" presId="urn:microsoft.com/office/officeart/2005/8/layout/vList5"/>
    <dgm:cxn modelId="{BE842543-2379-46F8-AA7E-98FAA39EBFA9}" type="presOf" srcId="{63116591-D397-40B5-AD45-C8FD7C1AD18F}" destId="{B1799245-8A88-4DFD-8913-C5C97869080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0781665" cy="2689860"/>
        <a:chOff x="0" y="0"/>
        <a:chExt cx="10781665" cy="2689860"/>
      </a:xfrm>
    </dsp:grpSpPr>
    <dsp:sp modelId="{D76AE918-ABC8-47B8-8DD8-96F195BFB5B5}">
      <dsp:nvSpPr>
        <dsp:cNvPr id="4" name="同侧圆角矩形 3"/>
        <dsp:cNvSpPr/>
      </dsp:nvSpPr>
      <dsp:spPr bwMode="white">
        <a:xfrm rot="5400000">
          <a:off x="6806681" y="-2794069"/>
          <a:ext cx="1049701" cy="6900266"/>
        </a:xfrm>
        <a:prstGeom prst="round2Same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76200" tIns="38100" rIns="76200" bIns="38100" anchor="ctr"/>
        <a:lstStyle>
          <a:lvl1pPr algn="l">
            <a:defRPr sz="2000"/>
          </a:lvl1pPr>
          <a:lvl2pPr marL="228600" indent="-228600" algn="l">
            <a:defRPr sz="2000"/>
          </a:lvl2pPr>
          <a:lvl3pPr marL="457200" indent="-228600" algn="l">
            <a:defRPr sz="2000"/>
          </a:lvl3pPr>
          <a:lvl4pPr marL="685800" indent="-228600" algn="l">
            <a:defRPr sz="2000"/>
          </a:lvl4pPr>
          <a:lvl5pPr marL="914400" indent="-228600" algn="l">
            <a:defRPr sz="2000"/>
          </a:lvl5pPr>
          <a:lvl6pPr marL="1143000" indent="-228600" algn="l">
            <a:defRPr sz="2000"/>
          </a:lvl6pPr>
          <a:lvl7pPr marL="1371600" indent="-228600" algn="l">
            <a:defRPr sz="2000"/>
          </a:lvl7pPr>
          <a:lvl8pPr marL="1600200" indent="-228600" algn="l">
            <a:defRPr sz="2000"/>
          </a:lvl8pPr>
          <a:lvl9pPr marL="1828800" indent="-228600" algn="l">
            <a:defRPr sz="20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>
              <a:solidFill>
                <a:schemeClr val="dk1"/>
              </a:solidFill>
            </a:rPr>
            <a:t>对客户的宣传：公司背书</a:t>
          </a:r>
          <a:endParaRPr lang="zh-CN" altLang="en-US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>
              <a:solidFill>
                <a:schemeClr val="dk1"/>
              </a:solidFill>
              <a:sym typeface="+mn-ea"/>
            </a:rPr>
            <a:t> 对“未来”同事宣传：以企业精神吸引新鲜血液的进入</a:t>
          </a:r>
          <a:endParaRPr lang="zh-CN" altLang="en-US">
            <a:solidFill>
              <a:schemeClr val="dk1"/>
            </a:solidFill>
          </a:endParaRPr>
        </a:p>
      </dsp:txBody>
      <dsp:txXfrm rot="5400000">
        <a:off x="6806681" y="-2794069"/>
        <a:ext cx="1049701" cy="6900266"/>
      </dsp:txXfrm>
    </dsp:sp>
    <dsp:sp modelId="{BD6C8DA9-0F3A-464E-ACD2-6660B6C6E5C4}">
      <dsp:nvSpPr>
        <dsp:cNvPr id="3" name="圆角矩形 2"/>
        <dsp:cNvSpPr/>
      </dsp:nvSpPr>
      <dsp:spPr bwMode="white">
        <a:xfrm>
          <a:off x="0" y="0"/>
          <a:ext cx="3881399" cy="1312127"/>
        </a:xfrm>
        <a:prstGeom prst="roundRect">
          <a:avLst/>
        </a:prstGeom>
      </dsp:spPr>
      <dsp:style>
        <a:lnRef idx="3">
          <a:schemeClr val="lt1"/>
        </a:lnRef>
        <a:fillRef idx="1">
          <a:schemeClr val="accent1"/>
        </a:fillRef>
        <a:effectRef idx="1">
          <a:scrgbClr r="0" g="0" b="0"/>
        </a:effectRef>
        <a:fontRef idx="minor">
          <a:schemeClr val="lt1"/>
        </a:fontRef>
      </dsp:style>
      <dsp:txBody>
        <a:bodyPr vert="horz" wrap="square" lIns="106680" tIns="53340" rIns="10668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/>
            <a:t>对外宣传平台</a:t>
          </a:r>
          <a:endParaRPr lang="zh-CN" altLang="en-US" sz="2800"/>
        </a:p>
      </dsp:txBody>
      <dsp:txXfrm>
        <a:off x="0" y="0"/>
        <a:ext cx="3881399" cy="1312127"/>
      </dsp:txXfrm>
    </dsp:sp>
    <dsp:sp modelId="{B1799245-8A88-4DFD-8913-C5C978690807}">
      <dsp:nvSpPr>
        <dsp:cNvPr id="6" name="同侧圆角矩形 5"/>
        <dsp:cNvSpPr/>
      </dsp:nvSpPr>
      <dsp:spPr bwMode="white">
        <a:xfrm rot="5400000">
          <a:off x="6806681" y="-1416336"/>
          <a:ext cx="1049701" cy="6900266"/>
        </a:xfrm>
        <a:prstGeom prst="round2Same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76200" tIns="38100" rIns="76200" bIns="38100" anchor="ctr"/>
        <a:lstStyle>
          <a:lvl1pPr algn="l">
            <a:defRPr sz="2000"/>
          </a:lvl1pPr>
          <a:lvl2pPr marL="228600" indent="-228600" algn="l">
            <a:defRPr sz="2000"/>
          </a:lvl2pPr>
          <a:lvl3pPr marL="457200" indent="-228600" algn="l">
            <a:defRPr sz="2000"/>
          </a:lvl3pPr>
          <a:lvl4pPr marL="685800" indent="-228600" algn="l">
            <a:defRPr sz="2000"/>
          </a:lvl4pPr>
          <a:lvl5pPr marL="914400" indent="-228600" algn="l">
            <a:defRPr sz="2000"/>
          </a:lvl5pPr>
          <a:lvl6pPr marL="1143000" indent="-228600" algn="l">
            <a:defRPr sz="2000"/>
          </a:lvl6pPr>
          <a:lvl7pPr marL="1371600" indent="-228600" algn="l">
            <a:defRPr sz="2000"/>
          </a:lvl7pPr>
          <a:lvl8pPr marL="1600200" indent="-228600" algn="l">
            <a:defRPr sz="2000"/>
          </a:lvl8pPr>
          <a:lvl9pPr marL="1828800" indent="-228600" algn="l">
            <a:defRPr sz="20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>
              <a:solidFill>
                <a:schemeClr val="dk1"/>
              </a:solidFill>
            </a:rPr>
            <a:t>技能方面的提升、观念方面的提升、归属感的提升</a:t>
          </a:r>
          <a:endParaRPr lang="zh-CN" altLang="en-US">
            <a:solidFill>
              <a:schemeClr val="dk1"/>
            </a:solidFill>
          </a:endParaRPr>
        </a:p>
      </dsp:txBody>
      <dsp:txXfrm rot="5400000">
        <a:off x="6806681" y="-1416336"/>
        <a:ext cx="1049701" cy="6900266"/>
      </dsp:txXfrm>
    </dsp:sp>
    <dsp:sp modelId="{F8FCFA27-1E37-47F3-819F-CCC620DE8027}">
      <dsp:nvSpPr>
        <dsp:cNvPr id="5" name="圆角矩形 4"/>
        <dsp:cNvSpPr/>
      </dsp:nvSpPr>
      <dsp:spPr bwMode="white">
        <a:xfrm>
          <a:off x="0" y="1377733"/>
          <a:ext cx="3881399" cy="1312127"/>
        </a:xfrm>
        <a:prstGeom prst="roundRect">
          <a:avLst/>
        </a:prstGeom>
      </dsp:spPr>
      <dsp:style>
        <a:lnRef idx="3">
          <a:schemeClr val="lt1"/>
        </a:lnRef>
        <a:fillRef idx="1">
          <a:schemeClr val="accent1"/>
        </a:fillRef>
        <a:effectRef idx="1">
          <a:scrgbClr r="0" g="0" b="0"/>
        </a:effectRef>
        <a:fontRef idx="minor">
          <a:schemeClr val="lt1"/>
        </a:fontRef>
      </dsp:style>
      <dsp:txBody>
        <a:bodyPr vert="horz" wrap="square" lIns="106680" tIns="53340" rIns="10668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/>
            <a:t>对内学习提升</a:t>
          </a:r>
          <a:endParaRPr lang="zh-CN" altLang="en-US" sz="2800"/>
        </a:p>
      </dsp:txBody>
      <dsp:txXfrm>
        <a:off x="0" y="1377733"/>
        <a:ext cx="3881399" cy="1312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48011" y="184129"/>
            <a:ext cx="10495976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32A0FE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2A0FE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2A0FE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2A0FE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4961" y="170061"/>
            <a:ext cx="10702076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32A0FE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33840" y="2257458"/>
            <a:ext cx="8324319" cy="1476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.svg"/><Relationship Id="rId4" Type="http://schemas.openxmlformats.org/officeDocument/2006/relationships/image" Target="../media/image20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jpeg"/><Relationship Id="rId8" Type="http://schemas.openxmlformats.org/officeDocument/2006/relationships/image" Target="../media/image27.jpeg"/><Relationship Id="rId7" Type="http://schemas.openxmlformats.org/officeDocument/2006/relationships/image" Target="../media/image26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9.jpe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3.svg"/><Relationship Id="rId7" Type="http://schemas.openxmlformats.org/officeDocument/2006/relationships/image" Target="../media/image15.png"/><Relationship Id="rId6" Type="http://schemas.openxmlformats.org/officeDocument/2006/relationships/image" Target="../media/image2.svg"/><Relationship Id="rId5" Type="http://schemas.openxmlformats.org/officeDocument/2006/relationships/image" Target="../media/image14.png"/><Relationship Id="rId4" Type="http://schemas.openxmlformats.org/officeDocument/2006/relationships/image" Target="../media/image1.svg"/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5.svg"/><Relationship Id="rId11" Type="http://schemas.openxmlformats.org/officeDocument/2006/relationships/image" Target="../media/image17.png"/><Relationship Id="rId10" Type="http://schemas.openxmlformats.org/officeDocument/2006/relationships/image" Target="../media/image4.sv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92000" cy="4699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37330" y="2044065"/>
            <a:ext cx="6579235" cy="935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86965" algn="l"/>
              </a:tabLst>
            </a:pPr>
            <a:r>
              <a:rPr lang="zh-CN" sz="6000" dirty="0">
                <a:solidFill>
                  <a:srgbClr val="FFFFFF"/>
                </a:solidFill>
              </a:rPr>
              <a:t>托包 </a:t>
            </a:r>
            <a:r>
              <a:rPr sz="6000" dirty="0">
                <a:solidFill>
                  <a:srgbClr val="FFFFFF"/>
                </a:solidFill>
              </a:rPr>
              <a:t>|</a:t>
            </a:r>
            <a:r>
              <a:rPr sz="6000" spc="445" dirty="0">
                <a:solidFill>
                  <a:srgbClr val="FFFFFF"/>
                </a:solidFill>
              </a:rPr>
              <a:t> </a:t>
            </a:r>
            <a:r>
              <a:rPr lang="zh-CN" sz="6000" spc="300" dirty="0">
                <a:solidFill>
                  <a:srgbClr val="FFFFFF"/>
                </a:solidFill>
              </a:rPr>
              <a:t>公众号定位</a:t>
            </a:r>
            <a:endParaRPr lang="zh-CN" sz="600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76835" y="262890"/>
            <a:ext cx="6636385" cy="400748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7700" y="5359400"/>
            <a:ext cx="571500" cy="5715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82000" y="5334000"/>
            <a:ext cx="622300" cy="6223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27500" y="5346700"/>
            <a:ext cx="609600" cy="6096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48400" y="5334000"/>
            <a:ext cx="622300" cy="6223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623185" y="5473134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67171"/>
                </a:solidFill>
                <a:latin typeface="微软雅黑" panose="020B0503020204020204" charset="-122"/>
                <a:cs typeface="微软雅黑" panose="020B0503020204020204" charset="-122"/>
              </a:rPr>
              <a:t>文案策划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44910" y="5473134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67171"/>
                </a:solidFill>
                <a:latin typeface="微软雅黑" panose="020B0503020204020204" charset="-122"/>
                <a:cs typeface="微软雅黑" panose="020B0503020204020204" charset="-122"/>
              </a:rPr>
              <a:t>营销推广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00011" y="5473134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67171"/>
                </a:solidFill>
                <a:latin typeface="微软雅黑" panose="020B0503020204020204" charset="-122"/>
                <a:cs typeface="微软雅黑" panose="020B0503020204020204" charset="-122"/>
              </a:rPr>
              <a:t>美工设计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76461" y="5473134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67171"/>
                </a:solidFill>
                <a:latin typeface="微软雅黑" panose="020B0503020204020204" charset="-122"/>
                <a:cs typeface="微软雅黑" panose="020B0503020204020204" charset="-122"/>
              </a:rPr>
              <a:t>品牌宣传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75739" y="3355300"/>
            <a:ext cx="2794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100" dirty="0">
                <a:latin typeface="宋体" panose="02010600030101010101" pitchFamily="2" charset="-122"/>
                <a:cs typeface="宋体" panose="02010600030101010101" pitchFamily="2" charset="-122"/>
              </a:rPr>
              <a:t>团队</a:t>
            </a:r>
            <a:endParaRPr sz="11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993900"/>
            <a:ext cx="12192000" cy="2514600"/>
            <a:chOff x="0" y="1993900"/>
            <a:chExt cx="12192000" cy="2514600"/>
          </a:xfrm>
        </p:grpSpPr>
        <p:sp>
          <p:nvSpPr>
            <p:cNvPr id="5" name="object 5"/>
            <p:cNvSpPr/>
            <p:nvPr/>
          </p:nvSpPr>
          <p:spPr>
            <a:xfrm>
              <a:off x="0" y="1993900"/>
              <a:ext cx="12192000" cy="2514600"/>
            </a:xfrm>
            <a:custGeom>
              <a:avLst/>
              <a:gdLst/>
              <a:ahLst/>
              <a:cxnLst/>
              <a:rect l="l" t="t" r="r" b="b"/>
              <a:pathLst>
                <a:path w="12192000" h="2514600">
                  <a:moveTo>
                    <a:pt x="0" y="0"/>
                  </a:moveTo>
                  <a:lnTo>
                    <a:pt x="0" y="2514600"/>
                  </a:lnTo>
                  <a:lnTo>
                    <a:pt x="12192000" y="25146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857500" y="2298700"/>
              <a:ext cx="0" cy="1899285"/>
            </a:xfrm>
            <a:custGeom>
              <a:avLst/>
              <a:gdLst/>
              <a:ahLst/>
              <a:cxnLst/>
              <a:rect l="l" t="t" r="r" b="b"/>
              <a:pathLst>
                <a:path h="1899285">
                  <a:moveTo>
                    <a:pt x="0" y="0"/>
                  </a:moveTo>
                  <a:lnTo>
                    <a:pt x="0" y="1898784"/>
                  </a:lnTo>
                </a:path>
              </a:pathLst>
            </a:custGeom>
            <a:ln w="2540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" y="2730500"/>
              <a:ext cx="1879600" cy="96520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603625" y="2919730"/>
            <a:ext cx="7626350" cy="66294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49225" algn="l">
              <a:lnSpc>
                <a:spcPct val="100000"/>
              </a:lnSpc>
              <a:spcBef>
                <a:spcPts val="375"/>
              </a:spcBef>
              <a:tabLst>
                <a:tab pos="2333625" algn="l"/>
              </a:tabLst>
            </a:pPr>
            <a:r>
              <a:rPr sz="4000" dirty="0">
                <a:solidFill>
                  <a:srgbClr val="3B3838"/>
                </a:solidFill>
                <a:sym typeface="+mn-ea"/>
              </a:rPr>
              <a:t>我们的地域定位是什么？</a:t>
            </a:r>
            <a:endParaRPr sz="4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0" y="1640840"/>
            <a:ext cx="5758815" cy="5165725"/>
            <a:chOff x="845" y="1735"/>
            <a:chExt cx="8480" cy="8780"/>
          </a:xfrm>
        </p:grpSpPr>
        <p:pic>
          <p:nvPicPr>
            <p:cNvPr id="6" name="object 8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845" y="1735"/>
              <a:ext cx="8480" cy="878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45" y="3585"/>
              <a:ext cx="6180" cy="5080"/>
            </a:xfrm>
            <a:custGeom>
              <a:avLst/>
              <a:gdLst/>
              <a:ahLst/>
              <a:cxnLst/>
              <a:rect l="l" t="t" r="r" b="b"/>
              <a:pathLst>
                <a:path w="3924300" h="3225800">
                  <a:moveTo>
                    <a:pt x="3924300" y="0"/>
                  </a:moveTo>
                  <a:lnTo>
                    <a:pt x="0" y="0"/>
                  </a:lnTo>
                  <a:lnTo>
                    <a:pt x="0" y="3225800"/>
                  </a:lnTo>
                  <a:lnTo>
                    <a:pt x="3924300" y="3225800"/>
                  </a:lnTo>
                  <a:lnTo>
                    <a:pt x="3924300" y="0"/>
                  </a:lnTo>
                  <a:close/>
                </a:path>
              </a:pathLst>
            </a:custGeom>
            <a:solidFill>
              <a:srgbClr val="475059"/>
            </a:solidFill>
          </p:spPr>
          <p:txBody>
            <a:bodyPr wrap="square" lIns="0" tIns="0" rIns="0" bIns="0" rtlCol="0"/>
            <a:p>
              <a:pPr algn="ctr"/>
            </a:p>
          </p:txBody>
        </p:sp>
        <p:sp>
          <p:nvSpPr>
            <p:cNvPr id="13" name="object 10"/>
            <p:cNvSpPr/>
            <p:nvPr/>
          </p:nvSpPr>
          <p:spPr>
            <a:xfrm>
              <a:off x="845" y="4665"/>
              <a:ext cx="6220" cy="4000"/>
            </a:xfrm>
            <a:custGeom>
              <a:avLst/>
              <a:gdLst/>
              <a:ahLst/>
              <a:cxnLst/>
              <a:rect l="l" t="t" r="r" b="b"/>
              <a:pathLst>
                <a:path w="3949700" h="2540000">
                  <a:moveTo>
                    <a:pt x="9540" y="0"/>
                  </a:moveTo>
                  <a:lnTo>
                    <a:pt x="0" y="2539367"/>
                  </a:lnTo>
                  <a:lnTo>
                    <a:pt x="3949700" y="2540000"/>
                  </a:lnTo>
                  <a:lnTo>
                    <a:pt x="9540" y="0"/>
                  </a:lnTo>
                  <a:close/>
                </a:path>
              </a:pathLst>
            </a:custGeom>
            <a:solidFill>
              <a:srgbClr val="000000">
                <a:alpha val="14118"/>
              </a:srgbClr>
            </a:solidFill>
          </p:spPr>
          <p:txBody>
            <a:bodyPr wrap="square" lIns="0" tIns="0" rIns="0" bIns="0" rtlCol="0"/>
            <a:p/>
          </p:txBody>
        </p:sp>
      </p:grpSp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546100" cy="279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87943" y="216480"/>
            <a:ext cx="2514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5265" algn="l"/>
              </a:tabLst>
            </a:pPr>
            <a:r>
              <a:rPr sz="1800" dirty="0">
                <a:solidFill>
                  <a:srgbClr val="00B0F0"/>
                </a:solidFill>
                <a:latin typeface="微软雅黑" panose="020B0503020204020204" charset="-122"/>
                <a:cs typeface="微软雅黑" panose="020B0503020204020204" charset="-122"/>
              </a:rPr>
              <a:t>|	</a:t>
            </a:r>
            <a:r>
              <a:rPr sz="1800" dirty="0">
                <a:solidFill>
                  <a:srgbClr val="767171"/>
                </a:solidFill>
                <a:latin typeface="微软雅黑" panose="020B0503020204020204" charset="-122"/>
                <a:cs typeface="微软雅黑" panose="020B0503020204020204" charset="-122"/>
              </a:rPr>
              <a:t>互联网内容服务提供商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788400" y="25400"/>
            <a:ext cx="2527300" cy="63500"/>
          </a:xfrm>
          <a:custGeom>
            <a:avLst/>
            <a:gdLst/>
            <a:ahLst/>
            <a:cxnLst/>
            <a:rect l="l" t="t" r="r" b="b"/>
            <a:pathLst>
              <a:path w="2527300" h="63500">
                <a:moveTo>
                  <a:pt x="2527300" y="0"/>
                </a:moveTo>
                <a:lnTo>
                  <a:pt x="0" y="0"/>
                </a:lnTo>
                <a:lnTo>
                  <a:pt x="0" y="63500"/>
                </a:lnTo>
                <a:lnTo>
                  <a:pt x="2527300" y="63500"/>
                </a:lnTo>
                <a:lnTo>
                  <a:pt x="2527300" y="0"/>
                </a:lnTo>
                <a:close/>
              </a:path>
            </a:pathLst>
          </a:custGeom>
          <a:solidFill>
            <a:srgbClr val="32A0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788400" y="175260"/>
            <a:ext cx="296037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4265" algn="l"/>
              </a:tabLst>
            </a:pPr>
            <a:r>
              <a:rPr dirty="0"/>
              <a:t>Part</a:t>
            </a:r>
            <a:r>
              <a:rPr spc="-10" dirty="0"/>
              <a:t> </a:t>
            </a:r>
            <a:r>
              <a:rPr dirty="0"/>
              <a:t>1	|</a:t>
            </a:r>
            <a:r>
              <a:rPr spc="-20" dirty="0"/>
              <a:t> </a:t>
            </a:r>
            <a:r>
              <a:rPr lang="zh-CN" spc="-20" dirty="0"/>
              <a:t>公众号定位</a:t>
            </a:r>
            <a:endParaRPr lang="zh-CN" b="0" spc="-2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602355" y="1197610"/>
            <a:ext cx="5742940" cy="608330"/>
            <a:chOff x="4795" y="1856"/>
            <a:chExt cx="9044" cy="958"/>
          </a:xfrm>
        </p:grpSpPr>
        <p:sp>
          <p:nvSpPr>
            <p:cNvPr id="10" name="object 30"/>
            <p:cNvSpPr/>
            <p:nvPr/>
          </p:nvSpPr>
          <p:spPr>
            <a:xfrm flipV="1">
              <a:off x="5981" y="2553"/>
              <a:ext cx="5293" cy="120"/>
            </a:xfrm>
            <a:custGeom>
              <a:avLst/>
              <a:gdLst/>
              <a:ahLst/>
              <a:cxnLst/>
              <a:rect l="l" t="t" r="r" b="b"/>
              <a:pathLst>
                <a:path w="3129279">
                  <a:moveTo>
                    <a:pt x="0" y="0"/>
                  </a:moveTo>
                  <a:lnTo>
                    <a:pt x="3129218" y="1"/>
                  </a:lnTo>
                </a:path>
              </a:pathLst>
            </a:custGeom>
            <a:ln w="38100">
              <a:solidFill>
                <a:srgbClr val="5B9BD5"/>
              </a:solidFill>
            </a:ln>
          </p:spPr>
          <p:txBody>
            <a:bodyPr wrap="square" lIns="0" tIns="0" rIns="0" bIns="0" rtlCol="0"/>
            <a:p/>
          </p:txBody>
        </p:sp>
        <p:pic>
          <p:nvPicPr>
            <p:cNvPr id="1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95" y="1856"/>
              <a:ext cx="968" cy="958"/>
            </a:xfrm>
            <a:prstGeom prst="rect">
              <a:avLst/>
            </a:prstGeom>
          </p:spPr>
        </p:pic>
        <p:sp>
          <p:nvSpPr>
            <p:cNvPr id="12" name="object 32"/>
            <p:cNvSpPr txBox="1"/>
            <p:nvPr/>
          </p:nvSpPr>
          <p:spPr>
            <a:xfrm>
              <a:off x="6084" y="1857"/>
              <a:ext cx="7755" cy="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p>
              <a:pPr>
                <a:lnSpc>
                  <a:spcPct val="100000"/>
                </a:lnSpc>
                <a:spcBef>
                  <a:spcPts val="375"/>
                </a:spcBef>
                <a:tabLst>
                  <a:tab pos="2333625" algn="l"/>
                </a:tabLst>
              </a:pPr>
              <a:r>
                <a:rPr sz="2400" dirty="0">
                  <a:solidFill>
                    <a:srgbClr val="3B3838"/>
                  </a:solidFill>
                  <a:sym typeface="+mn-ea"/>
                </a:rPr>
                <a:t>我们的地域定位是什么？</a:t>
              </a:r>
              <a:endParaRPr sz="2400" dirty="0">
                <a:solidFill>
                  <a:srgbClr val="3B3838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396615" y="3493135"/>
            <a:ext cx="2724150" cy="647700"/>
            <a:chOff x="9515" y="4142"/>
            <a:chExt cx="4290" cy="1020"/>
          </a:xfrm>
        </p:grpSpPr>
        <p:sp>
          <p:nvSpPr>
            <p:cNvPr id="14" name="object 4"/>
            <p:cNvSpPr/>
            <p:nvPr/>
          </p:nvSpPr>
          <p:spPr>
            <a:xfrm>
              <a:off x="12785" y="4142"/>
              <a:ext cx="1020" cy="102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323850" y="0"/>
                  </a:moveTo>
                  <a:lnTo>
                    <a:pt x="275993" y="3511"/>
                  </a:lnTo>
                  <a:lnTo>
                    <a:pt x="230317" y="13711"/>
                  </a:lnTo>
                  <a:lnTo>
                    <a:pt x="187322" y="30099"/>
                  </a:lnTo>
                  <a:lnTo>
                    <a:pt x="147510" y="52174"/>
                  </a:lnTo>
                  <a:lnTo>
                    <a:pt x="111380" y="79434"/>
                  </a:lnTo>
                  <a:lnTo>
                    <a:pt x="79434" y="111380"/>
                  </a:lnTo>
                  <a:lnTo>
                    <a:pt x="52174" y="147510"/>
                  </a:lnTo>
                  <a:lnTo>
                    <a:pt x="30099" y="187322"/>
                  </a:lnTo>
                  <a:lnTo>
                    <a:pt x="13711" y="230317"/>
                  </a:lnTo>
                  <a:lnTo>
                    <a:pt x="3511" y="275993"/>
                  </a:lnTo>
                  <a:lnTo>
                    <a:pt x="0" y="323850"/>
                  </a:lnTo>
                  <a:lnTo>
                    <a:pt x="3511" y="371706"/>
                  </a:lnTo>
                  <a:lnTo>
                    <a:pt x="13711" y="417382"/>
                  </a:lnTo>
                  <a:lnTo>
                    <a:pt x="30099" y="460377"/>
                  </a:lnTo>
                  <a:lnTo>
                    <a:pt x="52174" y="500189"/>
                  </a:lnTo>
                  <a:lnTo>
                    <a:pt x="79434" y="536319"/>
                  </a:lnTo>
                  <a:lnTo>
                    <a:pt x="111380" y="568265"/>
                  </a:lnTo>
                  <a:lnTo>
                    <a:pt x="147510" y="595525"/>
                  </a:lnTo>
                  <a:lnTo>
                    <a:pt x="187322" y="617600"/>
                  </a:lnTo>
                  <a:lnTo>
                    <a:pt x="230317" y="633988"/>
                  </a:lnTo>
                  <a:lnTo>
                    <a:pt x="275993" y="644188"/>
                  </a:lnTo>
                  <a:lnTo>
                    <a:pt x="323850" y="647700"/>
                  </a:lnTo>
                  <a:lnTo>
                    <a:pt x="371706" y="644188"/>
                  </a:lnTo>
                  <a:lnTo>
                    <a:pt x="417382" y="633988"/>
                  </a:lnTo>
                  <a:lnTo>
                    <a:pt x="460377" y="617600"/>
                  </a:lnTo>
                  <a:lnTo>
                    <a:pt x="500189" y="595525"/>
                  </a:lnTo>
                  <a:lnTo>
                    <a:pt x="536319" y="568265"/>
                  </a:lnTo>
                  <a:lnTo>
                    <a:pt x="568265" y="536319"/>
                  </a:lnTo>
                  <a:lnTo>
                    <a:pt x="595525" y="500189"/>
                  </a:lnTo>
                  <a:lnTo>
                    <a:pt x="617600" y="460377"/>
                  </a:lnTo>
                  <a:lnTo>
                    <a:pt x="633988" y="417382"/>
                  </a:lnTo>
                  <a:lnTo>
                    <a:pt x="644188" y="371706"/>
                  </a:lnTo>
                  <a:lnTo>
                    <a:pt x="647700" y="323850"/>
                  </a:lnTo>
                  <a:lnTo>
                    <a:pt x="644188" y="275993"/>
                  </a:lnTo>
                  <a:lnTo>
                    <a:pt x="633988" y="230317"/>
                  </a:lnTo>
                  <a:lnTo>
                    <a:pt x="617600" y="187322"/>
                  </a:lnTo>
                  <a:lnTo>
                    <a:pt x="595525" y="147510"/>
                  </a:lnTo>
                  <a:lnTo>
                    <a:pt x="568265" y="111380"/>
                  </a:lnTo>
                  <a:lnTo>
                    <a:pt x="536319" y="79434"/>
                  </a:lnTo>
                  <a:lnTo>
                    <a:pt x="500189" y="52174"/>
                  </a:lnTo>
                  <a:lnTo>
                    <a:pt x="460377" y="30099"/>
                  </a:lnTo>
                  <a:lnTo>
                    <a:pt x="417382" y="13711"/>
                  </a:lnTo>
                  <a:lnTo>
                    <a:pt x="371706" y="3511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248FFE"/>
            </a:solidFill>
          </p:spPr>
          <p:txBody>
            <a:bodyPr wrap="square" lIns="0" tIns="0" rIns="0" bIns="0" rtlCol="0"/>
            <a:p/>
          </p:txBody>
        </p:sp>
        <p:sp>
          <p:nvSpPr>
            <p:cNvPr id="15" name="object 13"/>
            <p:cNvSpPr/>
            <p:nvPr/>
          </p:nvSpPr>
          <p:spPr>
            <a:xfrm>
              <a:off x="9515" y="4592"/>
              <a:ext cx="3191" cy="120"/>
            </a:xfrm>
            <a:custGeom>
              <a:avLst/>
              <a:gdLst/>
              <a:ahLst/>
              <a:cxnLst/>
              <a:rect l="l" t="t" r="r" b="b"/>
              <a:pathLst>
                <a:path w="2026285" h="76200">
                  <a:moveTo>
                    <a:pt x="38100" y="0"/>
                  </a:moveTo>
                  <a:lnTo>
                    <a:pt x="23269" y="2994"/>
                  </a:lnTo>
                  <a:lnTo>
                    <a:pt x="11159" y="11159"/>
                  </a:lnTo>
                  <a:lnTo>
                    <a:pt x="2994" y="23269"/>
                  </a:lnTo>
                  <a:lnTo>
                    <a:pt x="0" y="38100"/>
                  </a:lnTo>
                  <a:lnTo>
                    <a:pt x="2994" y="52930"/>
                  </a:lnTo>
                  <a:lnTo>
                    <a:pt x="11159" y="65040"/>
                  </a:lnTo>
                  <a:lnTo>
                    <a:pt x="23269" y="73205"/>
                  </a:lnTo>
                  <a:lnTo>
                    <a:pt x="38100" y="76200"/>
                  </a:lnTo>
                  <a:lnTo>
                    <a:pt x="45778" y="75425"/>
                  </a:lnTo>
                  <a:lnTo>
                    <a:pt x="52929" y="73205"/>
                  </a:lnTo>
                  <a:lnTo>
                    <a:pt x="59401" y="69692"/>
                  </a:lnTo>
                  <a:lnTo>
                    <a:pt x="65040" y="65040"/>
                  </a:lnTo>
                  <a:lnTo>
                    <a:pt x="73569" y="44450"/>
                  </a:lnTo>
                  <a:lnTo>
                    <a:pt x="2026285" y="44451"/>
                  </a:lnTo>
                  <a:lnTo>
                    <a:pt x="2026285" y="31751"/>
                  </a:lnTo>
                  <a:lnTo>
                    <a:pt x="73569" y="31750"/>
                  </a:lnTo>
                  <a:lnTo>
                    <a:pt x="65040" y="11159"/>
                  </a:lnTo>
                  <a:lnTo>
                    <a:pt x="59401" y="6507"/>
                  </a:lnTo>
                  <a:lnTo>
                    <a:pt x="52929" y="2994"/>
                  </a:lnTo>
                  <a:lnTo>
                    <a:pt x="45778" y="774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E94E5"/>
            </a:solidFill>
          </p:spPr>
          <p:txBody>
            <a:bodyPr wrap="square" lIns="0" tIns="0" rIns="0" bIns="0" rtlCol="0"/>
            <a:p/>
          </p:txBody>
        </p:sp>
      </p:grpSp>
      <p:pic>
        <p:nvPicPr>
          <p:cNvPr id="16" name="图片 15" descr="resource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98160" y="3618230"/>
            <a:ext cx="397510" cy="39751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498590" y="3495675"/>
            <a:ext cx="4246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000"/>
              <a:t>以</a:t>
            </a:r>
            <a:r>
              <a:rPr lang="zh-CN" altLang="en-US" sz="2000" b="1">
                <a:solidFill>
                  <a:srgbClr val="32A0FE"/>
                </a:solidFill>
              </a:rPr>
              <a:t>温州</a:t>
            </a:r>
            <a:r>
              <a:rPr lang="zh-CN" altLang="en-US" sz="2000"/>
              <a:t>为中心点</a:t>
            </a:r>
            <a:endParaRPr lang="zh-CN" altLang="en-US" sz="2000"/>
          </a:p>
          <a:p>
            <a:pPr algn="l"/>
            <a:r>
              <a:rPr lang="zh-CN" altLang="en-US" sz="2000"/>
              <a:t>向上海杭州等人力成本大的城市辐射</a:t>
            </a:r>
            <a:endParaRPr lang="zh-CN" altLang="en-US" sz="2000"/>
          </a:p>
        </p:txBody>
      </p:sp>
      <p:pic>
        <p:nvPicPr>
          <p:cNvPr id="17" name="图片 16" descr="千库网_众志成城_元素编号128097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325" y="2729230"/>
            <a:ext cx="2957830" cy="29578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75739" y="3355300"/>
            <a:ext cx="2794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100" dirty="0">
                <a:latin typeface="宋体" panose="02010600030101010101" pitchFamily="2" charset="-122"/>
                <a:cs typeface="宋体" panose="02010600030101010101" pitchFamily="2" charset="-122"/>
              </a:rPr>
              <a:t>团队</a:t>
            </a:r>
            <a:endParaRPr sz="11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993900"/>
            <a:ext cx="12192000" cy="2514600"/>
            <a:chOff x="0" y="1993900"/>
            <a:chExt cx="12192000" cy="2514600"/>
          </a:xfrm>
        </p:grpSpPr>
        <p:sp>
          <p:nvSpPr>
            <p:cNvPr id="5" name="object 5"/>
            <p:cNvSpPr/>
            <p:nvPr/>
          </p:nvSpPr>
          <p:spPr>
            <a:xfrm>
              <a:off x="0" y="1993900"/>
              <a:ext cx="12192000" cy="2514600"/>
            </a:xfrm>
            <a:custGeom>
              <a:avLst/>
              <a:gdLst/>
              <a:ahLst/>
              <a:cxnLst/>
              <a:rect l="l" t="t" r="r" b="b"/>
              <a:pathLst>
                <a:path w="12192000" h="2514600">
                  <a:moveTo>
                    <a:pt x="0" y="0"/>
                  </a:moveTo>
                  <a:lnTo>
                    <a:pt x="0" y="2514600"/>
                  </a:lnTo>
                  <a:lnTo>
                    <a:pt x="12192000" y="25146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857500" y="2298700"/>
              <a:ext cx="0" cy="1899285"/>
            </a:xfrm>
            <a:custGeom>
              <a:avLst/>
              <a:gdLst/>
              <a:ahLst/>
              <a:cxnLst/>
              <a:rect l="l" t="t" r="r" b="b"/>
              <a:pathLst>
                <a:path h="1899285">
                  <a:moveTo>
                    <a:pt x="0" y="0"/>
                  </a:moveTo>
                  <a:lnTo>
                    <a:pt x="0" y="1898784"/>
                  </a:lnTo>
                </a:path>
              </a:pathLst>
            </a:custGeom>
            <a:ln w="2540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" y="2730500"/>
              <a:ext cx="1879600" cy="96520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603625" y="2919730"/>
            <a:ext cx="7626350" cy="66294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49225" algn="l">
              <a:lnSpc>
                <a:spcPct val="100000"/>
              </a:lnSpc>
              <a:spcBef>
                <a:spcPts val="375"/>
              </a:spcBef>
              <a:tabLst>
                <a:tab pos="2333625" algn="l"/>
              </a:tabLst>
            </a:pPr>
            <a:r>
              <a:rPr sz="4000" dirty="0">
                <a:solidFill>
                  <a:srgbClr val="3B3838"/>
                </a:solidFill>
                <a:sym typeface="+mn-ea"/>
              </a:rPr>
              <a:t>我们的产品功能定位是什么？</a:t>
            </a:r>
            <a:endParaRPr sz="4000" dirty="0">
              <a:solidFill>
                <a:srgbClr val="3B3838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788400" y="25400"/>
              <a:ext cx="2527300" cy="63500"/>
            </a:xfrm>
            <a:custGeom>
              <a:avLst/>
              <a:gdLst/>
              <a:ahLst/>
              <a:cxnLst/>
              <a:rect l="l" t="t" r="r" b="b"/>
              <a:pathLst>
                <a:path w="2527300" h="63500">
                  <a:moveTo>
                    <a:pt x="2527300" y="0"/>
                  </a:moveTo>
                  <a:lnTo>
                    <a:pt x="0" y="0"/>
                  </a:lnTo>
                  <a:lnTo>
                    <a:pt x="0" y="63500"/>
                  </a:lnTo>
                  <a:lnTo>
                    <a:pt x="2527300" y="63500"/>
                  </a:lnTo>
                  <a:lnTo>
                    <a:pt x="2527300" y="0"/>
                  </a:lnTo>
                  <a:close/>
                </a:path>
              </a:pathLst>
            </a:custGeom>
            <a:solidFill>
              <a:srgbClr val="32A0F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68615">
              <a:lnSpc>
                <a:spcPct val="100000"/>
              </a:lnSpc>
              <a:spcBef>
                <a:spcPts val="100"/>
              </a:spcBef>
              <a:tabLst>
                <a:tab pos="9060180" algn="l"/>
              </a:tabLst>
            </a:pPr>
            <a:r>
              <a:rPr dirty="0"/>
              <a:t>Part</a:t>
            </a:r>
            <a:r>
              <a:rPr spc="-10" dirty="0"/>
              <a:t> </a:t>
            </a:r>
            <a:r>
              <a:rPr dirty="0"/>
              <a:t>3	|</a:t>
            </a:r>
            <a:r>
              <a:rPr spc="-20" dirty="0"/>
              <a:t> </a:t>
            </a:r>
            <a:r>
              <a:rPr b="0" dirty="0">
                <a:latin typeface="微软雅黑" panose="020B0503020204020204" charset="-122"/>
                <a:cs typeface="微软雅黑" panose="020B0503020204020204" charset="-122"/>
              </a:rPr>
              <a:t>服务概述</a:t>
            </a:r>
            <a:endParaRPr b="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546100" cy="2794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87943" y="216480"/>
            <a:ext cx="2514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5265" algn="l"/>
              </a:tabLst>
            </a:pPr>
            <a:r>
              <a:rPr sz="1800" dirty="0">
                <a:solidFill>
                  <a:srgbClr val="00B0F0"/>
                </a:solidFill>
                <a:latin typeface="微软雅黑" panose="020B0503020204020204" charset="-122"/>
                <a:cs typeface="微软雅黑" panose="020B0503020204020204" charset="-122"/>
              </a:rPr>
              <a:t>|	</a:t>
            </a:r>
            <a:r>
              <a:rPr sz="1800" dirty="0">
                <a:solidFill>
                  <a:srgbClr val="767171"/>
                </a:solidFill>
                <a:latin typeface="微软雅黑" panose="020B0503020204020204" charset="-122"/>
                <a:cs typeface="微软雅黑" panose="020B0503020204020204" charset="-122"/>
              </a:rPr>
              <a:t>互联网内容服务提供商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08585" y="-76200"/>
            <a:ext cx="12192000" cy="685800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3602355" y="1121410"/>
            <a:ext cx="5742940" cy="608330"/>
            <a:chOff x="5673" y="1887"/>
            <a:chExt cx="9044" cy="958"/>
          </a:xfrm>
        </p:grpSpPr>
        <p:sp>
          <p:nvSpPr>
            <p:cNvPr id="14" name="object 30"/>
            <p:cNvSpPr/>
            <p:nvPr/>
          </p:nvSpPr>
          <p:spPr>
            <a:xfrm flipV="1">
              <a:off x="6859" y="2583"/>
              <a:ext cx="6018" cy="135"/>
            </a:xfrm>
            <a:custGeom>
              <a:avLst/>
              <a:gdLst/>
              <a:ahLst/>
              <a:cxnLst/>
              <a:rect l="l" t="t" r="r" b="b"/>
              <a:pathLst>
                <a:path w="3129279">
                  <a:moveTo>
                    <a:pt x="0" y="0"/>
                  </a:moveTo>
                  <a:lnTo>
                    <a:pt x="3129218" y="1"/>
                  </a:lnTo>
                </a:path>
              </a:pathLst>
            </a:custGeom>
            <a:ln w="38100">
              <a:solidFill>
                <a:srgbClr val="5B9BD5"/>
              </a:solidFill>
            </a:ln>
          </p:spPr>
          <p:txBody>
            <a:bodyPr wrap="square" lIns="0" tIns="0" rIns="0" bIns="0" rtlCol="0"/>
            <a:p/>
          </p:txBody>
        </p:sp>
        <p:pic>
          <p:nvPicPr>
            <p:cNvPr id="15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73" y="1887"/>
              <a:ext cx="968" cy="958"/>
            </a:xfrm>
            <a:prstGeom prst="rect">
              <a:avLst/>
            </a:prstGeom>
          </p:spPr>
        </p:pic>
        <p:sp>
          <p:nvSpPr>
            <p:cNvPr id="16" name="object 32"/>
            <p:cNvSpPr txBox="1"/>
            <p:nvPr/>
          </p:nvSpPr>
          <p:spPr>
            <a:xfrm>
              <a:off x="6962" y="1887"/>
              <a:ext cx="7755" cy="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p>
              <a:pPr>
                <a:lnSpc>
                  <a:spcPct val="100000"/>
                </a:lnSpc>
                <a:spcBef>
                  <a:spcPts val="375"/>
                </a:spcBef>
                <a:tabLst>
                  <a:tab pos="2333625" algn="l"/>
                </a:tabLst>
              </a:pPr>
              <a:r>
                <a:rPr sz="2400" dirty="0">
                  <a:solidFill>
                    <a:srgbClr val="3B3838"/>
                  </a:solidFill>
                  <a:sym typeface="+mn-ea"/>
                </a:rPr>
                <a:t>我们的产品功能定位是什么？</a:t>
              </a:r>
              <a:endParaRPr sz="2400" dirty="0">
                <a:solidFill>
                  <a:srgbClr val="3B3838"/>
                </a:solidFill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75739" y="3355300"/>
            <a:ext cx="2794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100" dirty="0">
                <a:latin typeface="宋体" panose="02010600030101010101" pitchFamily="2" charset="-122"/>
                <a:cs typeface="宋体" panose="02010600030101010101" pitchFamily="2" charset="-122"/>
              </a:rPr>
              <a:t>团队</a:t>
            </a:r>
            <a:endParaRPr sz="11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993900"/>
            <a:ext cx="12192000" cy="2514600"/>
            <a:chOff x="0" y="1993900"/>
            <a:chExt cx="12192000" cy="2514600"/>
          </a:xfrm>
        </p:grpSpPr>
        <p:sp>
          <p:nvSpPr>
            <p:cNvPr id="5" name="object 5"/>
            <p:cNvSpPr/>
            <p:nvPr/>
          </p:nvSpPr>
          <p:spPr>
            <a:xfrm>
              <a:off x="0" y="1993900"/>
              <a:ext cx="12192000" cy="2514600"/>
            </a:xfrm>
            <a:custGeom>
              <a:avLst/>
              <a:gdLst/>
              <a:ahLst/>
              <a:cxnLst/>
              <a:rect l="l" t="t" r="r" b="b"/>
              <a:pathLst>
                <a:path w="12192000" h="2514600">
                  <a:moveTo>
                    <a:pt x="0" y="0"/>
                  </a:moveTo>
                  <a:lnTo>
                    <a:pt x="0" y="2514600"/>
                  </a:lnTo>
                  <a:lnTo>
                    <a:pt x="12192000" y="25146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857500" y="2298700"/>
              <a:ext cx="0" cy="1899285"/>
            </a:xfrm>
            <a:custGeom>
              <a:avLst/>
              <a:gdLst/>
              <a:ahLst/>
              <a:cxnLst/>
              <a:rect l="l" t="t" r="r" b="b"/>
              <a:pathLst>
                <a:path h="1899285">
                  <a:moveTo>
                    <a:pt x="0" y="0"/>
                  </a:moveTo>
                  <a:lnTo>
                    <a:pt x="0" y="1898784"/>
                  </a:lnTo>
                </a:path>
              </a:pathLst>
            </a:custGeom>
            <a:ln w="2540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" y="2730500"/>
              <a:ext cx="1879600" cy="96520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603625" y="2919730"/>
            <a:ext cx="7626350" cy="66294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49225" algn="l">
              <a:lnSpc>
                <a:spcPct val="100000"/>
              </a:lnSpc>
              <a:spcBef>
                <a:spcPts val="375"/>
              </a:spcBef>
              <a:tabLst>
                <a:tab pos="2333625" algn="l"/>
              </a:tabLst>
            </a:pPr>
            <a:r>
              <a:rPr sz="4000" dirty="0">
                <a:solidFill>
                  <a:srgbClr val="3B3838"/>
                </a:solidFill>
                <a:sym typeface="+mn-ea"/>
              </a:rPr>
              <a:t>我们的产品功能定位是什么？</a:t>
            </a:r>
            <a:endParaRPr sz="4000" dirty="0">
              <a:solidFill>
                <a:srgbClr val="3B3838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788400" y="25400"/>
              <a:ext cx="2527300" cy="63500"/>
            </a:xfrm>
            <a:custGeom>
              <a:avLst/>
              <a:gdLst/>
              <a:ahLst/>
              <a:cxnLst/>
              <a:rect l="l" t="t" r="r" b="b"/>
              <a:pathLst>
                <a:path w="2527300" h="63500">
                  <a:moveTo>
                    <a:pt x="2527300" y="0"/>
                  </a:moveTo>
                  <a:lnTo>
                    <a:pt x="0" y="0"/>
                  </a:lnTo>
                  <a:lnTo>
                    <a:pt x="0" y="63500"/>
                  </a:lnTo>
                  <a:lnTo>
                    <a:pt x="2527300" y="63500"/>
                  </a:lnTo>
                  <a:lnTo>
                    <a:pt x="2527300" y="0"/>
                  </a:lnTo>
                  <a:close/>
                </a:path>
              </a:pathLst>
            </a:custGeom>
            <a:solidFill>
              <a:srgbClr val="32A0F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68615">
              <a:lnSpc>
                <a:spcPct val="100000"/>
              </a:lnSpc>
              <a:spcBef>
                <a:spcPts val="100"/>
              </a:spcBef>
              <a:tabLst>
                <a:tab pos="9060180" algn="l"/>
              </a:tabLst>
            </a:pPr>
            <a:r>
              <a:rPr dirty="0"/>
              <a:t>Part</a:t>
            </a:r>
            <a:r>
              <a:rPr spc="-10" dirty="0"/>
              <a:t> </a:t>
            </a:r>
            <a:r>
              <a:rPr dirty="0"/>
              <a:t>3	|</a:t>
            </a:r>
            <a:r>
              <a:rPr spc="-20" dirty="0"/>
              <a:t> </a:t>
            </a:r>
            <a:r>
              <a:rPr b="0" dirty="0">
                <a:latin typeface="微软雅黑" panose="020B0503020204020204" charset="-122"/>
                <a:cs typeface="微软雅黑" panose="020B0503020204020204" charset="-122"/>
              </a:rPr>
              <a:t>服务概述</a:t>
            </a:r>
            <a:endParaRPr b="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546100" cy="2794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87943" y="216480"/>
            <a:ext cx="2514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5265" algn="l"/>
              </a:tabLst>
            </a:pPr>
            <a:r>
              <a:rPr sz="1800" dirty="0">
                <a:solidFill>
                  <a:srgbClr val="00B0F0"/>
                </a:solidFill>
                <a:latin typeface="微软雅黑" panose="020B0503020204020204" charset="-122"/>
                <a:cs typeface="微软雅黑" panose="020B0503020204020204" charset="-122"/>
              </a:rPr>
              <a:t>|	</a:t>
            </a:r>
            <a:r>
              <a:rPr sz="1800" dirty="0">
                <a:solidFill>
                  <a:srgbClr val="767171"/>
                </a:solidFill>
                <a:latin typeface="微软雅黑" panose="020B0503020204020204" charset="-122"/>
                <a:cs typeface="微软雅黑" panose="020B0503020204020204" charset="-122"/>
              </a:rPr>
              <a:t>互联网内容服务提供商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110355" y="1246505"/>
            <a:ext cx="5742305" cy="608330"/>
            <a:chOff x="5673" y="1766"/>
            <a:chExt cx="9043" cy="958"/>
          </a:xfrm>
        </p:grpSpPr>
        <p:sp>
          <p:nvSpPr>
            <p:cNvPr id="14" name="object 30"/>
            <p:cNvSpPr/>
            <p:nvPr/>
          </p:nvSpPr>
          <p:spPr>
            <a:xfrm flipV="1">
              <a:off x="6859" y="2462"/>
              <a:ext cx="3618" cy="120"/>
            </a:xfrm>
            <a:custGeom>
              <a:avLst/>
              <a:gdLst/>
              <a:ahLst/>
              <a:cxnLst/>
              <a:rect l="l" t="t" r="r" b="b"/>
              <a:pathLst>
                <a:path w="3129279">
                  <a:moveTo>
                    <a:pt x="0" y="0"/>
                  </a:moveTo>
                  <a:lnTo>
                    <a:pt x="3129218" y="1"/>
                  </a:lnTo>
                </a:path>
              </a:pathLst>
            </a:custGeom>
            <a:ln w="38100">
              <a:solidFill>
                <a:srgbClr val="5B9BD5"/>
              </a:solidFill>
            </a:ln>
          </p:spPr>
          <p:txBody>
            <a:bodyPr wrap="square" lIns="0" tIns="0" rIns="0" bIns="0" rtlCol="0"/>
            <a:p/>
          </p:txBody>
        </p:sp>
        <p:pic>
          <p:nvPicPr>
            <p:cNvPr id="15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73" y="1766"/>
              <a:ext cx="968" cy="958"/>
            </a:xfrm>
            <a:prstGeom prst="rect">
              <a:avLst/>
            </a:prstGeom>
          </p:spPr>
        </p:pic>
        <p:sp>
          <p:nvSpPr>
            <p:cNvPr id="16" name="object 32"/>
            <p:cNvSpPr txBox="1"/>
            <p:nvPr/>
          </p:nvSpPr>
          <p:spPr>
            <a:xfrm>
              <a:off x="6962" y="1766"/>
              <a:ext cx="7755" cy="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p>
              <a:pPr>
                <a:lnSpc>
                  <a:spcPct val="100000"/>
                </a:lnSpc>
                <a:spcBef>
                  <a:spcPts val="375"/>
                </a:spcBef>
                <a:tabLst>
                  <a:tab pos="2333625" algn="l"/>
                </a:tabLst>
              </a:pPr>
              <a:r>
                <a:rPr sz="2400" dirty="0">
                  <a:solidFill>
                    <a:srgbClr val="3B3838"/>
                  </a:solidFill>
                  <a:sym typeface="+mn-ea"/>
                </a:rPr>
                <a:t>相关公众号参考</a:t>
              </a:r>
              <a:endParaRPr sz="2400" dirty="0">
                <a:solidFill>
                  <a:srgbClr val="3B3838"/>
                </a:solidFill>
                <a:sym typeface="+mn-ea"/>
              </a:endParaRPr>
            </a:p>
          </p:txBody>
        </p:sp>
      </p:grpSp>
      <p:pic>
        <p:nvPicPr>
          <p:cNvPr id="10" name="图片 9" descr="微信图片_202010281620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905" y="2486660"/>
            <a:ext cx="1117600" cy="1117600"/>
          </a:xfrm>
          <a:prstGeom prst="rect">
            <a:avLst/>
          </a:prstGeom>
        </p:spPr>
      </p:pic>
      <p:pic>
        <p:nvPicPr>
          <p:cNvPr id="12" name="图片 11" descr="微信图片_202010281629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0820" y="2486660"/>
            <a:ext cx="1105535" cy="1105535"/>
          </a:xfrm>
          <a:prstGeom prst="rect">
            <a:avLst/>
          </a:prstGeom>
        </p:spPr>
      </p:pic>
      <p:pic>
        <p:nvPicPr>
          <p:cNvPr id="13" name="图片 12" descr="微信图片_202010281629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2675" y="2486660"/>
            <a:ext cx="1100455" cy="1100455"/>
          </a:xfrm>
          <a:prstGeom prst="rect">
            <a:avLst/>
          </a:prstGeom>
        </p:spPr>
      </p:pic>
      <p:pic>
        <p:nvPicPr>
          <p:cNvPr id="18" name="图片 17" descr="微信图片_202010281629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6905" y="4408805"/>
            <a:ext cx="1099185" cy="1099185"/>
          </a:xfrm>
          <a:prstGeom prst="rect">
            <a:avLst/>
          </a:prstGeom>
        </p:spPr>
      </p:pic>
      <p:pic>
        <p:nvPicPr>
          <p:cNvPr id="19" name="图片 18" descr="微信图片_2020102816300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3678" y="4408805"/>
            <a:ext cx="1099820" cy="1099820"/>
          </a:xfrm>
          <a:prstGeom prst="rect">
            <a:avLst/>
          </a:prstGeom>
        </p:spPr>
      </p:pic>
      <p:pic>
        <p:nvPicPr>
          <p:cNvPr id="20" name="图片 19" descr="微信图片_202010281630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0770" y="4408805"/>
            <a:ext cx="1102360" cy="110236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293110" y="3615055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欧赛斯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5412105" y="3615055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文案君</a:t>
            </a:r>
            <a:endParaRPr lang="zh-CN" altLang="en-US"/>
          </a:p>
        </p:txBody>
      </p:sp>
      <p:sp>
        <p:nvSpPr>
          <p:cNvPr id="25" name="object 4"/>
          <p:cNvSpPr/>
          <p:nvPr/>
        </p:nvSpPr>
        <p:spPr>
          <a:xfrm>
            <a:off x="8915400" y="152400"/>
            <a:ext cx="2527300" cy="63500"/>
          </a:xfrm>
          <a:custGeom>
            <a:avLst/>
            <a:gdLst/>
            <a:ahLst/>
            <a:cxnLst/>
            <a:rect l="l" t="t" r="r" b="b"/>
            <a:pathLst>
              <a:path w="2527300" h="63500">
                <a:moveTo>
                  <a:pt x="2527300" y="0"/>
                </a:moveTo>
                <a:lnTo>
                  <a:pt x="0" y="0"/>
                </a:lnTo>
                <a:lnTo>
                  <a:pt x="0" y="63500"/>
                </a:lnTo>
                <a:lnTo>
                  <a:pt x="2527300" y="63500"/>
                </a:lnTo>
                <a:lnTo>
                  <a:pt x="2527300" y="0"/>
                </a:lnTo>
                <a:close/>
              </a:path>
            </a:pathLst>
          </a:custGeom>
          <a:solidFill>
            <a:srgbClr val="32A0FE"/>
          </a:solidFill>
        </p:spPr>
        <p:txBody>
          <a:bodyPr wrap="square" lIns="0" tIns="0" rIns="0" bIns="0" rtlCol="0"/>
          <a:p/>
        </p:txBody>
      </p:sp>
      <p:sp>
        <p:nvSpPr>
          <p:cNvPr id="26" name="文本框 25"/>
          <p:cNvSpPr txBox="1"/>
          <p:nvPr/>
        </p:nvSpPr>
        <p:spPr>
          <a:xfrm>
            <a:off x="7437755" y="361505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庞门正道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3178810" y="550799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品牌头版</a:t>
            </a:r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069205" y="5507990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营销案例精选</a:t>
            </a:r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7552055" y="550799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字媒体</a:t>
            </a: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788400" y="25400"/>
              <a:ext cx="2527300" cy="63500"/>
            </a:xfrm>
            <a:custGeom>
              <a:avLst/>
              <a:gdLst/>
              <a:ahLst/>
              <a:cxnLst/>
              <a:rect l="l" t="t" r="r" b="b"/>
              <a:pathLst>
                <a:path w="2527300" h="63500">
                  <a:moveTo>
                    <a:pt x="2527300" y="0"/>
                  </a:moveTo>
                  <a:lnTo>
                    <a:pt x="0" y="0"/>
                  </a:lnTo>
                  <a:lnTo>
                    <a:pt x="0" y="63500"/>
                  </a:lnTo>
                  <a:lnTo>
                    <a:pt x="2527300" y="63500"/>
                  </a:lnTo>
                  <a:lnTo>
                    <a:pt x="2527300" y="0"/>
                  </a:lnTo>
                  <a:close/>
                </a:path>
              </a:pathLst>
            </a:custGeom>
            <a:solidFill>
              <a:srgbClr val="32A0F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68615">
              <a:lnSpc>
                <a:spcPct val="100000"/>
              </a:lnSpc>
              <a:spcBef>
                <a:spcPts val="100"/>
              </a:spcBef>
              <a:tabLst>
                <a:tab pos="9060180" algn="l"/>
              </a:tabLst>
            </a:pPr>
            <a:r>
              <a:rPr dirty="0"/>
              <a:t>Part</a:t>
            </a:r>
            <a:r>
              <a:rPr spc="-10" dirty="0"/>
              <a:t> </a:t>
            </a:r>
            <a:r>
              <a:rPr dirty="0"/>
              <a:t>3	|</a:t>
            </a:r>
            <a:r>
              <a:rPr spc="-20" dirty="0"/>
              <a:t> </a:t>
            </a:r>
            <a:r>
              <a:rPr b="0" dirty="0">
                <a:latin typeface="微软雅黑" panose="020B0503020204020204" charset="-122"/>
                <a:cs typeface="微软雅黑" panose="020B0503020204020204" charset="-122"/>
              </a:rPr>
              <a:t>服务概述</a:t>
            </a:r>
            <a:endParaRPr b="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546100" cy="2794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87943" y="216480"/>
            <a:ext cx="2514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5265" algn="l"/>
              </a:tabLst>
            </a:pPr>
            <a:r>
              <a:rPr sz="1800" dirty="0">
                <a:solidFill>
                  <a:srgbClr val="00B0F0"/>
                </a:solidFill>
                <a:latin typeface="微软雅黑" panose="020B0503020204020204" charset="-122"/>
                <a:cs typeface="微软雅黑" panose="020B0503020204020204" charset="-122"/>
              </a:rPr>
              <a:t>|	</a:t>
            </a:r>
            <a:r>
              <a:rPr sz="1800" dirty="0">
                <a:solidFill>
                  <a:srgbClr val="767171"/>
                </a:solidFill>
                <a:latin typeface="微软雅黑" panose="020B0503020204020204" charset="-122"/>
                <a:cs typeface="微软雅黑" panose="020B0503020204020204" charset="-122"/>
              </a:rPr>
              <a:t>互联网内容服务提供商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110355" y="1246505"/>
            <a:ext cx="5742940" cy="608330"/>
            <a:chOff x="5673" y="1766"/>
            <a:chExt cx="9044" cy="958"/>
          </a:xfrm>
        </p:grpSpPr>
        <p:sp>
          <p:nvSpPr>
            <p:cNvPr id="14" name="object 30"/>
            <p:cNvSpPr/>
            <p:nvPr/>
          </p:nvSpPr>
          <p:spPr>
            <a:xfrm flipV="1">
              <a:off x="6859" y="2462"/>
              <a:ext cx="3618" cy="120"/>
            </a:xfrm>
            <a:custGeom>
              <a:avLst/>
              <a:gdLst/>
              <a:ahLst/>
              <a:cxnLst/>
              <a:rect l="l" t="t" r="r" b="b"/>
              <a:pathLst>
                <a:path w="3129279">
                  <a:moveTo>
                    <a:pt x="0" y="0"/>
                  </a:moveTo>
                  <a:lnTo>
                    <a:pt x="3129218" y="1"/>
                  </a:lnTo>
                </a:path>
              </a:pathLst>
            </a:custGeom>
            <a:ln w="38100">
              <a:solidFill>
                <a:srgbClr val="5B9BD5"/>
              </a:solidFill>
            </a:ln>
          </p:spPr>
          <p:txBody>
            <a:bodyPr wrap="square" lIns="0" tIns="0" rIns="0" bIns="0" rtlCol="0"/>
            <a:p/>
          </p:txBody>
        </p:sp>
        <p:pic>
          <p:nvPicPr>
            <p:cNvPr id="15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73" y="1766"/>
              <a:ext cx="968" cy="958"/>
            </a:xfrm>
            <a:prstGeom prst="rect">
              <a:avLst/>
            </a:prstGeom>
          </p:spPr>
        </p:pic>
        <p:sp>
          <p:nvSpPr>
            <p:cNvPr id="16" name="object 32"/>
            <p:cNvSpPr txBox="1"/>
            <p:nvPr/>
          </p:nvSpPr>
          <p:spPr>
            <a:xfrm>
              <a:off x="6962" y="1766"/>
              <a:ext cx="7755" cy="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p>
              <a:pPr>
                <a:lnSpc>
                  <a:spcPct val="100000"/>
                </a:lnSpc>
                <a:spcBef>
                  <a:spcPts val="375"/>
                </a:spcBef>
                <a:tabLst>
                  <a:tab pos="2333625" algn="l"/>
                </a:tabLst>
              </a:pPr>
              <a:r>
                <a:rPr sz="2400" dirty="0">
                  <a:solidFill>
                    <a:srgbClr val="3B3838"/>
                  </a:solidFill>
                  <a:sym typeface="+mn-ea"/>
                </a:rPr>
                <a:t>公众号的关键词</a:t>
              </a:r>
              <a:endParaRPr sz="2400" dirty="0">
                <a:solidFill>
                  <a:srgbClr val="3B3838"/>
                </a:solidFill>
                <a:sym typeface="+mn-ea"/>
              </a:endParaRPr>
            </a:p>
          </p:txBody>
        </p:sp>
      </p:grpSp>
      <p:sp>
        <p:nvSpPr>
          <p:cNvPr id="25" name="矩形: 圆角 1"/>
          <p:cNvSpPr/>
          <p:nvPr/>
        </p:nvSpPr>
        <p:spPr>
          <a:xfrm>
            <a:off x="1729956" y="3342179"/>
            <a:ext cx="2380891" cy="603849"/>
          </a:xfrm>
          <a:prstGeom prst="roundRect">
            <a:avLst>
              <a:gd name="adj" fmla="val 50000"/>
            </a:avLst>
          </a:prstGeom>
          <a:solidFill>
            <a:srgbClr val="268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ym typeface="+mn-ea"/>
              </a:rPr>
              <a:t>共享员工</a:t>
            </a:r>
            <a:endParaRPr lang="zh-CN" altLang="en-US" sz="2400" b="1" spc="3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: 圆角 10"/>
          <p:cNvSpPr/>
          <p:nvPr/>
        </p:nvSpPr>
        <p:spPr>
          <a:xfrm>
            <a:off x="7901940" y="3341370"/>
            <a:ext cx="2672715" cy="603885"/>
          </a:xfrm>
          <a:prstGeom prst="roundRect">
            <a:avLst>
              <a:gd name="adj" fmla="val 50000"/>
            </a:avLst>
          </a:prstGeom>
          <a:solidFill>
            <a:srgbClr val="268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sym typeface="+mn-ea"/>
              </a:rPr>
              <a:t>态度（有趣、有思想）</a:t>
            </a:r>
            <a:endParaRPr lang="zh-CN" altLang="en-US" sz="2000" b="1" spc="3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3" name="矩形: 圆角 18"/>
          <p:cNvSpPr/>
          <p:nvPr/>
        </p:nvSpPr>
        <p:spPr>
          <a:xfrm>
            <a:off x="4725251" y="3342294"/>
            <a:ext cx="2380891" cy="6038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268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rgbClr val="32A0FE"/>
                </a:solidFill>
                <a:sym typeface="+mn-ea"/>
              </a:rPr>
              <a:t>公司背书</a:t>
            </a:r>
            <a:endParaRPr lang="zh-CN" altLang="en-US" sz="2400" b="1" dirty="0">
              <a:solidFill>
                <a:srgbClr val="32A0F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788400" y="25400"/>
              <a:ext cx="2527300" cy="63500"/>
            </a:xfrm>
            <a:custGeom>
              <a:avLst/>
              <a:gdLst/>
              <a:ahLst/>
              <a:cxnLst/>
              <a:rect l="l" t="t" r="r" b="b"/>
              <a:pathLst>
                <a:path w="2527300" h="63500">
                  <a:moveTo>
                    <a:pt x="2527300" y="0"/>
                  </a:moveTo>
                  <a:lnTo>
                    <a:pt x="0" y="0"/>
                  </a:lnTo>
                  <a:lnTo>
                    <a:pt x="0" y="63500"/>
                  </a:lnTo>
                  <a:lnTo>
                    <a:pt x="2527300" y="63500"/>
                  </a:lnTo>
                  <a:lnTo>
                    <a:pt x="2527300" y="0"/>
                  </a:lnTo>
                  <a:close/>
                </a:path>
              </a:pathLst>
            </a:custGeom>
            <a:solidFill>
              <a:srgbClr val="32A0F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68615">
              <a:lnSpc>
                <a:spcPct val="100000"/>
              </a:lnSpc>
              <a:spcBef>
                <a:spcPts val="100"/>
              </a:spcBef>
              <a:tabLst>
                <a:tab pos="9060180" algn="l"/>
              </a:tabLst>
            </a:pPr>
            <a:r>
              <a:rPr dirty="0"/>
              <a:t>Part</a:t>
            </a:r>
            <a:r>
              <a:rPr spc="-10" dirty="0"/>
              <a:t> </a:t>
            </a:r>
            <a:r>
              <a:rPr dirty="0"/>
              <a:t>3	|</a:t>
            </a:r>
            <a:r>
              <a:rPr spc="-20" dirty="0"/>
              <a:t> </a:t>
            </a:r>
            <a:r>
              <a:rPr b="0" dirty="0">
                <a:latin typeface="微软雅黑" panose="020B0503020204020204" charset="-122"/>
                <a:cs typeface="微软雅黑" panose="020B0503020204020204" charset="-122"/>
              </a:rPr>
              <a:t>服务概述</a:t>
            </a:r>
            <a:endParaRPr b="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546100" cy="2794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87943" y="216480"/>
            <a:ext cx="2514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5265" algn="l"/>
              </a:tabLst>
            </a:pPr>
            <a:r>
              <a:rPr sz="1800" dirty="0">
                <a:solidFill>
                  <a:srgbClr val="00B0F0"/>
                </a:solidFill>
                <a:latin typeface="微软雅黑" panose="020B0503020204020204" charset="-122"/>
                <a:cs typeface="微软雅黑" panose="020B0503020204020204" charset="-122"/>
              </a:rPr>
              <a:t>|	</a:t>
            </a:r>
            <a:r>
              <a:rPr sz="1800" dirty="0">
                <a:solidFill>
                  <a:srgbClr val="767171"/>
                </a:solidFill>
                <a:latin typeface="微软雅黑" panose="020B0503020204020204" charset="-122"/>
                <a:cs typeface="微软雅黑" panose="020B0503020204020204" charset="-122"/>
              </a:rPr>
              <a:t>互联网内容服务提供商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110355" y="1246505"/>
            <a:ext cx="5742940" cy="608330"/>
            <a:chOff x="5673" y="1766"/>
            <a:chExt cx="9044" cy="958"/>
          </a:xfrm>
        </p:grpSpPr>
        <p:sp>
          <p:nvSpPr>
            <p:cNvPr id="14" name="object 30"/>
            <p:cNvSpPr/>
            <p:nvPr/>
          </p:nvSpPr>
          <p:spPr>
            <a:xfrm flipV="1">
              <a:off x="6859" y="2462"/>
              <a:ext cx="5097" cy="135"/>
            </a:xfrm>
            <a:custGeom>
              <a:avLst/>
              <a:gdLst/>
              <a:ahLst/>
              <a:cxnLst/>
              <a:rect l="l" t="t" r="r" b="b"/>
              <a:pathLst>
                <a:path w="3129279">
                  <a:moveTo>
                    <a:pt x="0" y="0"/>
                  </a:moveTo>
                  <a:lnTo>
                    <a:pt x="3129218" y="1"/>
                  </a:lnTo>
                </a:path>
              </a:pathLst>
            </a:custGeom>
            <a:ln w="38100">
              <a:solidFill>
                <a:srgbClr val="5B9BD5"/>
              </a:solidFill>
            </a:ln>
          </p:spPr>
          <p:txBody>
            <a:bodyPr wrap="square" lIns="0" tIns="0" rIns="0" bIns="0" rtlCol="0"/>
            <a:p/>
          </p:txBody>
        </p:sp>
        <p:pic>
          <p:nvPicPr>
            <p:cNvPr id="15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73" y="1766"/>
              <a:ext cx="968" cy="958"/>
            </a:xfrm>
            <a:prstGeom prst="rect">
              <a:avLst/>
            </a:prstGeom>
          </p:spPr>
        </p:pic>
        <p:sp>
          <p:nvSpPr>
            <p:cNvPr id="16" name="object 32"/>
            <p:cNvSpPr txBox="1"/>
            <p:nvPr/>
          </p:nvSpPr>
          <p:spPr>
            <a:xfrm>
              <a:off x="6962" y="1766"/>
              <a:ext cx="7755" cy="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p>
              <a:pPr>
                <a:lnSpc>
                  <a:spcPct val="100000"/>
                </a:lnSpc>
                <a:spcBef>
                  <a:spcPts val="375"/>
                </a:spcBef>
                <a:tabLst>
                  <a:tab pos="2333625" algn="l"/>
                </a:tabLst>
              </a:pPr>
              <a:r>
                <a:rPr sz="2400" dirty="0">
                  <a:solidFill>
                    <a:srgbClr val="3B3838"/>
                  </a:solidFill>
                  <a:sym typeface="+mn-ea"/>
                </a:rPr>
                <a:t>我们的内容细分是什么？</a:t>
              </a:r>
              <a:endParaRPr sz="2400" dirty="0">
                <a:solidFill>
                  <a:srgbClr val="3B3838"/>
                </a:solidFill>
                <a:sym typeface="+mn-ea"/>
              </a:endParaRPr>
            </a:p>
          </p:txBody>
        </p:sp>
      </p:grpSp>
      <p:grpSp>
        <p:nvGrpSpPr>
          <p:cNvPr id="10" name="object 2"/>
          <p:cNvGrpSpPr/>
          <p:nvPr/>
        </p:nvGrpSpPr>
        <p:grpSpPr>
          <a:xfrm>
            <a:off x="-80645" y="777240"/>
            <a:ext cx="10093960" cy="6005830"/>
            <a:chOff x="0" y="0"/>
            <a:chExt cx="12192000" cy="6858000"/>
          </a:xfrm>
        </p:grpSpPr>
        <p:pic>
          <p:nvPicPr>
            <p:cNvPr id="11" name="object 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6300" y="1447800"/>
              <a:ext cx="4927600" cy="4470399"/>
            </a:xfrm>
            <a:prstGeom prst="rect">
              <a:avLst/>
            </a:prstGeom>
          </p:spPr>
        </p:pic>
        <p:sp>
          <p:nvSpPr>
            <p:cNvPr id="12" name="object 4"/>
            <p:cNvSpPr/>
            <p:nvPr/>
          </p:nvSpPr>
          <p:spPr>
            <a:xfrm>
              <a:off x="762000" y="5715000"/>
              <a:ext cx="5130800" cy="431800"/>
            </a:xfrm>
            <a:custGeom>
              <a:avLst/>
              <a:gdLst/>
              <a:ahLst/>
              <a:cxnLst/>
              <a:rect l="l" t="t" r="r" b="b"/>
              <a:pathLst>
                <a:path w="5130800" h="431800">
                  <a:moveTo>
                    <a:pt x="1270000" y="0"/>
                  </a:moveTo>
                  <a:lnTo>
                    <a:pt x="0" y="0"/>
                  </a:lnTo>
                  <a:lnTo>
                    <a:pt x="0" y="355600"/>
                  </a:lnTo>
                  <a:lnTo>
                    <a:pt x="1270000" y="355600"/>
                  </a:lnTo>
                  <a:lnTo>
                    <a:pt x="1270000" y="0"/>
                  </a:lnTo>
                  <a:close/>
                </a:path>
                <a:path w="5130800" h="431800">
                  <a:moveTo>
                    <a:pt x="5130800" y="76200"/>
                  </a:moveTo>
                  <a:lnTo>
                    <a:pt x="3365500" y="76200"/>
                  </a:lnTo>
                  <a:lnTo>
                    <a:pt x="3365500" y="431800"/>
                  </a:lnTo>
                  <a:lnTo>
                    <a:pt x="5130800" y="431800"/>
                  </a:lnTo>
                  <a:lnTo>
                    <a:pt x="5130800" y="762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p/>
          </p:txBody>
        </p:sp>
      </p:grpSp>
      <p:sp>
        <p:nvSpPr>
          <p:cNvPr id="8" name="文本框 7"/>
          <p:cNvSpPr txBox="1"/>
          <p:nvPr/>
        </p:nvSpPr>
        <p:spPr>
          <a:xfrm>
            <a:off x="5126355" y="2755900"/>
            <a:ext cx="575373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 b="1">
                <a:solidFill>
                  <a:srgbClr val="32A0FE"/>
                </a:solidFill>
              </a:rPr>
              <a:t>对外宣传：</a:t>
            </a:r>
            <a:r>
              <a:rPr lang="zh-CN" altLang="en-US" sz="2000"/>
              <a:t>公司新闻、共享经济相关新闻热点、最佳案例、品牌建设分享、公众号建设分享、短视频分享</a:t>
            </a:r>
            <a:endParaRPr lang="zh-CN" altLang="en-US" sz="2000"/>
          </a:p>
          <a:p>
            <a:pPr algn="l"/>
            <a:endParaRPr lang="zh-CN" altLang="en-US" sz="2000"/>
          </a:p>
          <a:p>
            <a:pPr algn="l"/>
            <a:r>
              <a:rPr lang="zh-CN" altLang="en-US" sz="2000" b="1">
                <a:solidFill>
                  <a:srgbClr val="32A0FE"/>
                </a:solidFill>
              </a:rPr>
              <a:t>对内学习提升：</a:t>
            </a:r>
            <a:r>
              <a:rPr lang="zh-CN" altLang="en-US" sz="2000"/>
              <a:t>文案技能、海报设计、品牌营销创意、热点追踪讨论</a:t>
            </a:r>
            <a:endParaRPr lang="zh-CN" altLang="en-US"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68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30015" y="5561125"/>
            <a:ext cx="3683000" cy="64897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90"/>
              </a:spcBef>
            </a:pPr>
            <a:r>
              <a:rPr sz="16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为中国企业做互联网专业内容服务提供商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680"/>
              </a:spcBef>
            </a:pPr>
            <a:r>
              <a:rPr sz="1100" spc="-2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©2019</a:t>
            </a:r>
            <a:r>
              <a:rPr sz="1100" spc="22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托包网络科技</a:t>
            </a:r>
            <a:r>
              <a:rPr sz="1100" spc="-1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股</a:t>
            </a:r>
            <a:r>
              <a:rPr sz="11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份</a:t>
            </a:r>
            <a:endParaRPr sz="1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07217" y="2308751"/>
            <a:ext cx="3378200" cy="102298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4400" b="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谢谢大家观看</a:t>
            </a:r>
            <a:endParaRPr sz="4400">
              <a:latin typeface="微软雅黑" panose="020B0503020204020204" charset="-122"/>
              <a:cs typeface="微软雅黑" panose="020B0503020204020204" charset="-122"/>
            </a:endParaRPr>
          </a:p>
          <a:p>
            <a:pPr marL="63500">
              <a:lnSpc>
                <a:spcPct val="100000"/>
              </a:lnSpc>
              <a:spcBef>
                <a:spcPts val="120"/>
              </a:spcBef>
              <a:tabLst>
                <a:tab pos="1562100" algn="l"/>
              </a:tabLst>
            </a:pPr>
            <a:r>
              <a:rPr sz="1800" b="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THANK</a:t>
            </a:r>
            <a:r>
              <a:rPr sz="1800" b="0" spc="-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YOU	</a:t>
            </a:r>
            <a:r>
              <a:rPr sz="1800" b="0" spc="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FOR</a:t>
            </a:r>
            <a:r>
              <a:rPr sz="1800" b="0" spc="-1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0" spc="-4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WATCHING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962900" y="419100"/>
            <a:ext cx="4235450" cy="1530985"/>
            <a:chOff x="7962900" y="419100"/>
            <a:chExt cx="4235450" cy="1530985"/>
          </a:xfrm>
        </p:grpSpPr>
        <p:sp>
          <p:nvSpPr>
            <p:cNvPr id="6" name="object 6"/>
            <p:cNvSpPr/>
            <p:nvPr/>
          </p:nvSpPr>
          <p:spPr>
            <a:xfrm>
              <a:off x="7969250" y="425450"/>
              <a:ext cx="2629535" cy="1518285"/>
            </a:xfrm>
            <a:custGeom>
              <a:avLst/>
              <a:gdLst/>
              <a:ahLst/>
              <a:cxnLst/>
              <a:rect l="l" t="t" r="r" b="b"/>
              <a:pathLst>
                <a:path w="2629534" h="1518285">
                  <a:moveTo>
                    <a:pt x="2629534" y="0"/>
                  </a:moveTo>
                  <a:lnTo>
                    <a:pt x="0" y="151828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420350" y="548963"/>
              <a:ext cx="1771650" cy="1023619"/>
            </a:xfrm>
            <a:custGeom>
              <a:avLst/>
              <a:gdLst/>
              <a:ahLst/>
              <a:cxnLst/>
              <a:rect l="l" t="t" r="r" b="b"/>
              <a:pathLst>
                <a:path w="1771650" h="1023619">
                  <a:moveTo>
                    <a:pt x="1771649" y="0"/>
                  </a:moveTo>
                  <a:lnTo>
                    <a:pt x="0" y="102329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988550" y="806450"/>
              <a:ext cx="1308735" cy="755650"/>
            </a:xfrm>
            <a:custGeom>
              <a:avLst/>
              <a:gdLst/>
              <a:ahLst/>
              <a:cxnLst/>
              <a:rect l="l" t="t" r="r" b="b"/>
              <a:pathLst>
                <a:path w="1308734" h="755650">
                  <a:moveTo>
                    <a:pt x="1308734" y="0"/>
                  </a:moveTo>
                  <a:lnTo>
                    <a:pt x="0" y="7556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391080" y="6026150"/>
            <a:ext cx="1440815" cy="831850"/>
          </a:xfrm>
          <a:custGeom>
            <a:avLst/>
            <a:gdLst/>
            <a:ahLst/>
            <a:cxnLst/>
            <a:rect l="l" t="t" r="r" b="b"/>
            <a:pathLst>
              <a:path w="1440814" h="831850">
                <a:moveTo>
                  <a:pt x="1440259" y="0"/>
                </a:moveTo>
                <a:lnTo>
                  <a:pt x="0" y="8318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0" name="object 10"/>
          <p:cNvGrpSpPr/>
          <p:nvPr/>
        </p:nvGrpSpPr>
        <p:grpSpPr>
          <a:xfrm>
            <a:off x="152399" y="0"/>
            <a:ext cx="4901565" cy="3383915"/>
            <a:chOff x="152399" y="0"/>
            <a:chExt cx="4901565" cy="3383915"/>
          </a:xfrm>
        </p:grpSpPr>
        <p:sp>
          <p:nvSpPr>
            <p:cNvPr id="11" name="object 11"/>
            <p:cNvSpPr/>
            <p:nvPr/>
          </p:nvSpPr>
          <p:spPr>
            <a:xfrm>
              <a:off x="781049" y="184150"/>
              <a:ext cx="4266565" cy="2463165"/>
            </a:xfrm>
            <a:custGeom>
              <a:avLst/>
              <a:gdLst/>
              <a:ahLst/>
              <a:cxnLst/>
              <a:rect l="l" t="t" r="r" b="b"/>
              <a:pathLst>
                <a:path w="4266565" h="2463165">
                  <a:moveTo>
                    <a:pt x="4266565" y="0"/>
                  </a:moveTo>
                  <a:lnTo>
                    <a:pt x="0" y="246316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58749" y="908049"/>
              <a:ext cx="4266565" cy="2463165"/>
            </a:xfrm>
            <a:custGeom>
              <a:avLst/>
              <a:gdLst/>
              <a:ahLst/>
              <a:cxnLst/>
              <a:rect l="l" t="t" r="r" b="b"/>
              <a:pathLst>
                <a:path w="4266565" h="2463165">
                  <a:moveTo>
                    <a:pt x="4266565" y="0"/>
                  </a:moveTo>
                  <a:lnTo>
                    <a:pt x="0" y="246316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08049" y="0"/>
              <a:ext cx="1250315" cy="721995"/>
            </a:xfrm>
            <a:custGeom>
              <a:avLst/>
              <a:gdLst/>
              <a:ahLst/>
              <a:cxnLst/>
              <a:rect l="l" t="t" r="r" b="b"/>
              <a:pathLst>
                <a:path w="1250314" h="721995">
                  <a:moveTo>
                    <a:pt x="1250057" y="0"/>
                  </a:moveTo>
                  <a:lnTo>
                    <a:pt x="0" y="72199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/>
          <p:nvPr/>
        </p:nvSpPr>
        <p:spPr>
          <a:xfrm>
            <a:off x="8743950" y="3105150"/>
            <a:ext cx="445770" cy="257810"/>
          </a:xfrm>
          <a:custGeom>
            <a:avLst/>
            <a:gdLst/>
            <a:ahLst/>
            <a:cxnLst/>
            <a:rect l="l" t="t" r="r" b="b"/>
            <a:pathLst>
              <a:path w="445770" h="257810">
                <a:moveTo>
                  <a:pt x="445769" y="0"/>
                </a:moveTo>
                <a:lnTo>
                  <a:pt x="0" y="25780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5" name="object 15"/>
          <p:cNvGrpSpPr/>
          <p:nvPr/>
        </p:nvGrpSpPr>
        <p:grpSpPr>
          <a:xfrm>
            <a:off x="7759700" y="3330043"/>
            <a:ext cx="4438650" cy="3382645"/>
            <a:chOff x="7759700" y="3330043"/>
            <a:chExt cx="4438650" cy="3382645"/>
          </a:xfrm>
        </p:grpSpPr>
        <p:sp>
          <p:nvSpPr>
            <p:cNvPr id="16" name="object 16"/>
            <p:cNvSpPr/>
            <p:nvPr/>
          </p:nvSpPr>
          <p:spPr>
            <a:xfrm>
              <a:off x="8426449" y="3797660"/>
              <a:ext cx="3765550" cy="2174875"/>
            </a:xfrm>
            <a:custGeom>
              <a:avLst/>
              <a:gdLst/>
              <a:ahLst/>
              <a:cxnLst/>
              <a:rect l="l" t="t" r="r" b="b"/>
              <a:pathLst>
                <a:path w="3765550" h="2174875">
                  <a:moveTo>
                    <a:pt x="3765549" y="0"/>
                  </a:moveTo>
                  <a:lnTo>
                    <a:pt x="0" y="2174514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66050" y="5441950"/>
              <a:ext cx="2188845" cy="1264285"/>
            </a:xfrm>
            <a:custGeom>
              <a:avLst/>
              <a:gdLst/>
              <a:ahLst/>
              <a:cxnLst/>
              <a:rect l="l" t="t" r="r" b="b"/>
              <a:pathLst>
                <a:path w="2188845" h="1264284">
                  <a:moveTo>
                    <a:pt x="2188844" y="0"/>
                  </a:moveTo>
                  <a:lnTo>
                    <a:pt x="0" y="126428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223250" y="3549650"/>
              <a:ext cx="1079500" cy="623570"/>
            </a:xfrm>
            <a:custGeom>
              <a:avLst/>
              <a:gdLst/>
              <a:ahLst/>
              <a:cxnLst/>
              <a:rect l="l" t="t" r="r" b="b"/>
              <a:pathLst>
                <a:path w="1079500" h="623570">
                  <a:moveTo>
                    <a:pt x="1079500" y="0"/>
                  </a:moveTo>
                  <a:lnTo>
                    <a:pt x="0" y="62357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1195051" y="3336393"/>
              <a:ext cx="996950" cy="575945"/>
            </a:xfrm>
            <a:custGeom>
              <a:avLst/>
              <a:gdLst/>
              <a:ahLst/>
              <a:cxnLst/>
              <a:rect l="l" t="t" r="r" b="b"/>
              <a:pathLst>
                <a:path w="996950" h="575945">
                  <a:moveTo>
                    <a:pt x="996949" y="0"/>
                  </a:moveTo>
                  <a:lnTo>
                    <a:pt x="0" y="57584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774700" y="4406900"/>
            <a:ext cx="3107690" cy="1172845"/>
            <a:chOff x="774700" y="4406900"/>
            <a:chExt cx="3107690" cy="1172845"/>
          </a:xfrm>
        </p:grpSpPr>
        <p:sp>
          <p:nvSpPr>
            <p:cNvPr id="21" name="object 21"/>
            <p:cNvSpPr/>
            <p:nvPr/>
          </p:nvSpPr>
          <p:spPr>
            <a:xfrm>
              <a:off x="1911350" y="4438650"/>
              <a:ext cx="1964689" cy="1134745"/>
            </a:xfrm>
            <a:custGeom>
              <a:avLst/>
              <a:gdLst/>
              <a:ahLst/>
              <a:cxnLst/>
              <a:rect l="l" t="t" r="r" b="b"/>
              <a:pathLst>
                <a:path w="1964689" h="1134745">
                  <a:moveTo>
                    <a:pt x="1964690" y="0"/>
                  </a:moveTo>
                  <a:lnTo>
                    <a:pt x="0" y="113474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81050" y="4413250"/>
              <a:ext cx="1424305" cy="822960"/>
            </a:xfrm>
            <a:custGeom>
              <a:avLst/>
              <a:gdLst/>
              <a:ahLst/>
              <a:cxnLst/>
              <a:rect l="l" t="t" r="r" b="b"/>
              <a:pathLst>
                <a:path w="1424305" h="822960">
                  <a:moveTo>
                    <a:pt x="1424304" y="0"/>
                  </a:moveTo>
                  <a:lnTo>
                    <a:pt x="0" y="82296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3" name="object 2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232400" y="939800"/>
            <a:ext cx="1892300" cy="97790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6700" y="3746500"/>
            <a:ext cx="1498600" cy="1549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57200" y="228600"/>
            <a:ext cx="546100" cy="279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87943" y="216480"/>
            <a:ext cx="2514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5265" algn="l"/>
              </a:tabLst>
            </a:pPr>
            <a:r>
              <a:rPr sz="1800" dirty="0">
                <a:solidFill>
                  <a:srgbClr val="00B0F0"/>
                </a:solidFill>
                <a:latin typeface="微软雅黑" panose="020B0503020204020204" charset="-122"/>
                <a:cs typeface="微软雅黑" panose="020B0503020204020204" charset="-122"/>
              </a:rPr>
              <a:t>|	</a:t>
            </a:r>
            <a:r>
              <a:rPr sz="1800" dirty="0">
                <a:solidFill>
                  <a:srgbClr val="767171"/>
                </a:solidFill>
                <a:latin typeface="微软雅黑" panose="020B0503020204020204" charset="-122"/>
                <a:cs typeface="微软雅黑" panose="020B0503020204020204" charset="-122"/>
              </a:rPr>
              <a:t>互联网内容服务提供商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788400" y="25400"/>
            <a:ext cx="2527300" cy="63500"/>
          </a:xfrm>
          <a:custGeom>
            <a:avLst/>
            <a:gdLst/>
            <a:ahLst/>
            <a:cxnLst/>
            <a:rect l="l" t="t" r="r" b="b"/>
            <a:pathLst>
              <a:path w="2527300" h="63500">
                <a:moveTo>
                  <a:pt x="2527300" y="0"/>
                </a:moveTo>
                <a:lnTo>
                  <a:pt x="0" y="0"/>
                </a:lnTo>
                <a:lnTo>
                  <a:pt x="0" y="63500"/>
                </a:lnTo>
                <a:lnTo>
                  <a:pt x="2527300" y="63500"/>
                </a:lnTo>
                <a:lnTo>
                  <a:pt x="2527300" y="0"/>
                </a:lnTo>
                <a:close/>
              </a:path>
            </a:pathLst>
          </a:custGeom>
          <a:solidFill>
            <a:srgbClr val="32A0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788400" y="175260"/>
            <a:ext cx="296037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4265" algn="l"/>
              </a:tabLst>
            </a:pPr>
            <a:r>
              <a:rPr dirty="0"/>
              <a:t>Part</a:t>
            </a:r>
            <a:r>
              <a:rPr spc="-10" dirty="0"/>
              <a:t> </a:t>
            </a:r>
            <a:r>
              <a:rPr dirty="0"/>
              <a:t>1	|</a:t>
            </a:r>
            <a:r>
              <a:rPr spc="-20" dirty="0"/>
              <a:t> </a:t>
            </a:r>
            <a:r>
              <a:rPr lang="zh-CN" spc="-20" dirty="0"/>
              <a:t>公众号定位</a:t>
            </a:r>
            <a:endParaRPr lang="zh-CN" b="0" spc="-2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4" name="圆角矩形 113"/>
          <p:cNvSpPr/>
          <p:nvPr/>
        </p:nvSpPr>
        <p:spPr>
          <a:xfrm>
            <a:off x="1087755" y="1801495"/>
            <a:ext cx="9991090" cy="4217035"/>
          </a:xfrm>
          <a:prstGeom prst="roundRect">
            <a:avLst/>
          </a:prstGeom>
          <a:solidFill>
            <a:srgbClr val="32A0FE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2" name="文本框 111"/>
          <p:cNvSpPr txBox="1"/>
          <p:nvPr/>
        </p:nvSpPr>
        <p:spPr>
          <a:xfrm>
            <a:off x="2114550" y="2680335"/>
            <a:ext cx="793686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tx1"/>
                </a:solidFill>
              </a:rPr>
              <a:t>定位的实质就是平台在目标客户心中的印象，自然包括客户对产品或平台的喜欢与讨厌。</a:t>
            </a:r>
            <a:endParaRPr lang="zh-CN" altLang="en-US" sz="2000">
              <a:solidFill>
                <a:schemeClr val="tx1"/>
              </a:solidFill>
            </a:endParaRPr>
          </a:p>
          <a:p>
            <a:endParaRPr lang="zh-CN" altLang="en-US" sz="2000">
              <a:solidFill>
                <a:schemeClr val="tx1"/>
              </a:solidFill>
            </a:endParaRPr>
          </a:p>
          <a:p>
            <a:r>
              <a:rPr lang="zh-CN" altLang="en-US" sz="2000">
                <a:solidFill>
                  <a:schemeClr val="tx1"/>
                </a:solidFill>
              </a:rPr>
              <a:t>为什么关注某一个公众号？是因为每一人都希望找一个满足自己需求的公众平台。</a:t>
            </a:r>
            <a:endParaRPr lang="zh-CN" altLang="en-US" sz="2000">
              <a:solidFill>
                <a:schemeClr val="tx1"/>
              </a:solidFill>
            </a:endParaRPr>
          </a:p>
          <a:p>
            <a:endParaRPr lang="zh-CN" altLang="en-US" sz="2000">
              <a:solidFill>
                <a:schemeClr val="tx1"/>
              </a:solidFill>
            </a:endParaRPr>
          </a:p>
          <a:p>
            <a:r>
              <a:rPr lang="zh-CN" altLang="en-US" sz="2000">
                <a:solidFill>
                  <a:schemeClr val="tx1"/>
                </a:solidFill>
              </a:rPr>
              <a:t>所以很显然，在前期定位的时候就要能满足目标人群的“需求”。要把公众号内容、运营等获利集中在自己的细分市场上。</a:t>
            </a:r>
            <a:endParaRPr lang="zh-CN" alt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57200" y="228600"/>
            <a:ext cx="546100" cy="279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87943" y="216480"/>
            <a:ext cx="2514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5265" algn="l"/>
              </a:tabLst>
            </a:pPr>
            <a:r>
              <a:rPr sz="1800" dirty="0">
                <a:solidFill>
                  <a:srgbClr val="00B0F0"/>
                </a:solidFill>
                <a:latin typeface="微软雅黑" panose="020B0503020204020204" charset="-122"/>
                <a:cs typeface="微软雅黑" panose="020B0503020204020204" charset="-122"/>
              </a:rPr>
              <a:t>|	</a:t>
            </a:r>
            <a:r>
              <a:rPr sz="1800" dirty="0">
                <a:solidFill>
                  <a:srgbClr val="767171"/>
                </a:solidFill>
                <a:latin typeface="微软雅黑" panose="020B0503020204020204" charset="-122"/>
                <a:cs typeface="微软雅黑" panose="020B0503020204020204" charset="-122"/>
              </a:rPr>
              <a:t>互联网内容服务提供商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788400" y="25400"/>
            <a:ext cx="2527300" cy="63500"/>
          </a:xfrm>
          <a:custGeom>
            <a:avLst/>
            <a:gdLst/>
            <a:ahLst/>
            <a:cxnLst/>
            <a:rect l="l" t="t" r="r" b="b"/>
            <a:pathLst>
              <a:path w="2527300" h="63500">
                <a:moveTo>
                  <a:pt x="2527300" y="0"/>
                </a:moveTo>
                <a:lnTo>
                  <a:pt x="0" y="0"/>
                </a:lnTo>
                <a:lnTo>
                  <a:pt x="0" y="63500"/>
                </a:lnTo>
                <a:lnTo>
                  <a:pt x="2527300" y="63500"/>
                </a:lnTo>
                <a:lnTo>
                  <a:pt x="2527300" y="0"/>
                </a:lnTo>
                <a:close/>
              </a:path>
            </a:pathLst>
          </a:custGeom>
          <a:solidFill>
            <a:srgbClr val="32A0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86545" y="175260"/>
            <a:ext cx="173164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4265" algn="l"/>
              </a:tabLst>
            </a:pPr>
            <a:r>
              <a:rPr lang="zh-CN" spc="-20" dirty="0"/>
              <a:t>公众号定位</a:t>
            </a:r>
            <a:endParaRPr lang="zh-CN" b="0" spc="-2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341620" y="1443990"/>
            <a:ext cx="4832350" cy="484505"/>
            <a:chOff x="4822" y="2723"/>
            <a:chExt cx="9531" cy="1020"/>
          </a:xfrm>
        </p:grpSpPr>
        <p:sp>
          <p:nvSpPr>
            <p:cNvPr id="30" name="object 30"/>
            <p:cNvSpPr/>
            <p:nvPr/>
          </p:nvSpPr>
          <p:spPr>
            <a:xfrm flipV="1">
              <a:off x="6072" y="3503"/>
              <a:ext cx="7661" cy="120"/>
            </a:xfrm>
            <a:custGeom>
              <a:avLst/>
              <a:gdLst/>
              <a:ahLst/>
              <a:cxnLst/>
              <a:rect l="l" t="t" r="r" b="b"/>
              <a:pathLst>
                <a:path w="3129279">
                  <a:moveTo>
                    <a:pt x="0" y="0"/>
                  </a:moveTo>
                  <a:lnTo>
                    <a:pt x="3129218" y="1"/>
                  </a:lnTo>
                </a:path>
              </a:pathLst>
            </a:custGeom>
            <a:ln w="38100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22" y="2723"/>
              <a:ext cx="1020" cy="1020"/>
            </a:xfrm>
            <a:prstGeom prst="rect">
              <a:avLst/>
            </a:prstGeom>
          </p:spPr>
        </p:pic>
        <p:sp>
          <p:nvSpPr>
            <p:cNvPr id="32" name="object 32"/>
            <p:cNvSpPr txBox="1"/>
            <p:nvPr/>
          </p:nvSpPr>
          <p:spPr>
            <a:xfrm>
              <a:off x="6180" y="2724"/>
              <a:ext cx="8173" cy="80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solidFill>
                    <a:srgbClr val="3B3838"/>
                  </a:solidFill>
                  <a:latin typeface="微软雅黑" panose="020B0503020204020204" charset="-122"/>
                  <a:cs typeface="微软雅黑" panose="020B0503020204020204" charset="-122"/>
                </a:rPr>
                <a:t>托包公众号要给我们带来什么？</a:t>
              </a:r>
              <a:endParaRPr sz="2400" dirty="0">
                <a:solidFill>
                  <a:srgbClr val="3B3838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341620" y="3725545"/>
            <a:ext cx="4832350" cy="484505"/>
            <a:chOff x="4822" y="2723"/>
            <a:chExt cx="9531" cy="1020"/>
          </a:xfrm>
        </p:grpSpPr>
        <p:sp>
          <p:nvSpPr>
            <p:cNvPr id="36" name="object 30"/>
            <p:cNvSpPr/>
            <p:nvPr/>
          </p:nvSpPr>
          <p:spPr>
            <a:xfrm flipV="1">
              <a:off x="6072" y="3503"/>
              <a:ext cx="7661" cy="120"/>
            </a:xfrm>
            <a:custGeom>
              <a:avLst/>
              <a:gdLst/>
              <a:ahLst/>
              <a:cxnLst/>
              <a:rect l="l" t="t" r="r" b="b"/>
              <a:pathLst>
                <a:path w="3129279">
                  <a:moveTo>
                    <a:pt x="0" y="0"/>
                  </a:moveTo>
                  <a:lnTo>
                    <a:pt x="3129218" y="1"/>
                  </a:lnTo>
                </a:path>
              </a:pathLst>
            </a:custGeom>
            <a:ln w="38100">
              <a:solidFill>
                <a:srgbClr val="5B9BD5"/>
              </a:solidFill>
            </a:ln>
          </p:spPr>
          <p:txBody>
            <a:bodyPr wrap="square" lIns="0" tIns="0" rIns="0" bIns="0" rtlCol="0"/>
            <a:p/>
          </p:txBody>
        </p:sp>
        <p:pic>
          <p:nvPicPr>
            <p:cNvPr id="37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22" y="2723"/>
              <a:ext cx="1020" cy="1020"/>
            </a:xfrm>
            <a:prstGeom prst="rect">
              <a:avLst/>
            </a:prstGeom>
          </p:spPr>
        </p:pic>
        <p:sp>
          <p:nvSpPr>
            <p:cNvPr id="38" name="object 32"/>
            <p:cNvSpPr txBox="1"/>
            <p:nvPr/>
          </p:nvSpPr>
          <p:spPr>
            <a:xfrm>
              <a:off x="6180" y="2724"/>
              <a:ext cx="8173" cy="80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solidFill>
                    <a:srgbClr val="3B3838"/>
                  </a:solidFill>
                  <a:latin typeface="微软雅黑" panose="020B0503020204020204" charset="-122"/>
                  <a:cs typeface="微软雅黑" panose="020B0503020204020204" charset="-122"/>
                </a:rPr>
                <a:t>我们的地域定位是什么？</a:t>
              </a:r>
              <a:endParaRPr sz="2400" dirty="0">
                <a:solidFill>
                  <a:srgbClr val="3B3838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341620" y="5269865"/>
            <a:ext cx="4832350" cy="484505"/>
            <a:chOff x="4822" y="2723"/>
            <a:chExt cx="9531" cy="1020"/>
          </a:xfrm>
        </p:grpSpPr>
        <p:sp>
          <p:nvSpPr>
            <p:cNvPr id="40" name="object 30"/>
            <p:cNvSpPr/>
            <p:nvPr/>
          </p:nvSpPr>
          <p:spPr>
            <a:xfrm flipV="1">
              <a:off x="6072" y="3503"/>
              <a:ext cx="7661" cy="120"/>
            </a:xfrm>
            <a:custGeom>
              <a:avLst/>
              <a:gdLst/>
              <a:ahLst/>
              <a:cxnLst/>
              <a:rect l="l" t="t" r="r" b="b"/>
              <a:pathLst>
                <a:path w="3129279">
                  <a:moveTo>
                    <a:pt x="0" y="0"/>
                  </a:moveTo>
                  <a:lnTo>
                    <a:pt x="3129218" y="1"/>
                  </a:lnTo>
                </a:path>
              </a:pathLst>
            </a:custGeom>
            <a:ln w="38100">
              <a:solidFill>
                <a:srgbClr val="5B9BD5"/>
              </a:solidFill>
            </a:ln>
          </p:spPr>
          <p:txBody>
            <a:bodyPr wrap="square" lIns="0" tIns="0" rIns="0" bIns="0" rtlCol="0"/>
            <a:p/>
          </p:txBody>
        </p:sp>
        <p:pic>
          <p:nvPicPr>
            <p:cNvPr id="4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22" y="2723"/>
              <a:ext cx="1020" cy="1020"/>
            </a:xfrm>
            <a:prstGeom prst="rect">
              <a:avLst/>
            </a:prstGeom>
          </p:spPr>
        </p:pic>
        <p:sp>
          <p:nvSpPr>
            <p:cNvPr id="42" name="object 32"/>
            <p:cNvSpPr txBox="1"/>
            <p:nvPr/>
          </p:nvSpPr>
          <p:spPr>
            <a:xfrm>
              <a:off x="6180" y="2724"/>
              <a:ext cx="8173" cy="80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solidFill>
                    <a:srgbClr val="3B3838"/>
                  </a:solidFill>
                  <a:latin typeface="微软雅黑" panose="020B0503020204020204" charset="-122"/>
                  <a:cs typeface="微软雅黑" panose="020B0503020204020204" charset="-122"/>
                </a:rPr>
                <a:t>我们的内容定位是什么？</a:t>
              </a:r>
              <a:endParaRPr sz="2400" dirty="0">
                <a:solidFill>
                  <a:srgbClr val="3B3838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5341620" y="2959100"/>
            <a:ext cx="4832350" cy="484505"/>
            <a:chOff x="4822" y="2723"/>
            <a:chExt cx="9531" cy="1020"/>
          </a:xfrm>
        </p:grpSpPr>
        <p:sp>
          <p:nvSpPr>
            <p:cNvPr id="96" name="object 30"/>
            <p:cNvSpPr/>
            <p:nvPr/>
          </p:nvSpPr>
          <p:spPr>
            <a:xfrm flipV="1">
              <a:off x="6072" y="3503"/>
              <a:ext cx="7661" cy="120"/>
            </a:xfrm>
            <a:custGeom>
              <a:avLst/>
              <a:gdLst/>
              <a:ahLst/>
              <a:cxnLst/>
              <a:rect l="l" t="t" r="r" b="b"/>
              <a:pathLst>
                <a:path w="3129279">
                  <a:moveTo>
                    <a:pt x="0" y="0"/>
                  </a:moveTo>
                  <a:lnTo>
                    <a:pt x="3129218" y="1"/>
                  </a:lnTo>
                </a:path>
              </a:pathLst>
            </a:custGeom>
            <a:ln w="38100">
              <a:solidFill>
                <a:srgbClr val="5B9BD5"/>
              </a:solidFill>
            </a:ln>
          </p:spPr>
          <p:txBody>
            <a:bodyPr wrap="square" lIns="0" tIns="0" rIns="0" bIns="0" rtlCol="0"/>
            <a:p/>
          </p:txBody>
        </p:sp>
        <p:pic>
          <p:nvPicPr>
            <p:cNvPr id="97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22" y="2723"/>
              <a:ext cx="1020" cy="1020"/>
            </a:xfrm>
            <a:prstGeom prst="rect">
              <a:avLst/>
            </a:prstGeom>
          </p:spPr>
        </p:pic>
        <p:sp>
          <p:nvSpPr>
            <p:cNvPr id="98" name="object 32"/>
            <p:cNvSpPr txBox="1"/>
            <p:nvPr/>
          </p:nvSpPr>
          <p:spPr>
            <a:xfrm>
              <a:off x="6180" y="2724"/>
              <a:ext cx="8173" cy="80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solidFill>
                    <a:srgbClr val="3B3838"/>
                  </a:solidFill>
                  <a:latin typeface="微软雅黑" panose="020B0503020204020204" charset="-122"/>
                  <a:cs typeface="微软雅黑" panose="020B0503020204020204" charset="-122"/>
                </a:rPr>
                <a:t>我们的行业定位是什么？</a:t>
              </a:r>
              <a:endParaRPr sz="2400" dirty="0">
                <a:solidFill>
                  <a:srgbClr val="3B3838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5341620" y="4523105"/>
            <a:ext cx="4832350" cy="484505"/>
            <a:chOff x="4822" y="2723"/>
            <a:chExt cx="9531" cy="1020"/>
          </a:xfrm>
        </p:grpSpPr>
        <p:sp>
          <p:nvSpPr>
            <p:cNvPr id="100" name="object 30"/>
            <p:cNvSpPr/>
            <p:nvPr/>
          </p:nvSpPr>
          <p:spPr>
            <a:xfrm flipV="1">
              <a:off x="6072" y="3503"/>
              <a:ext cx="7661" cy="120"/>
            </a:xfrm>
            <a:custGeom>
              <a:avLst/>
              <a:gdLst/>
              <a:ahLst/>
              <a:cxnLst/>
              <a:rect l="l" t="t" r="r" b="b"/>
              <a:pathLst>
                <a:path w="3129279">
                  <a:moveTo>
                    <a:pt x="0" y="0"/>
                  </a:moveTo>
                  <a:lnTo>
                    <a:pt x="3129218" y="1"/>
                  </a:lnTo>
                </a:path>
              </a:pathLst>
            </a:custGeom>
            <a:ln w="38100">
              <a:solidFill>
                <a:srgbClr val="5B9BD5"/>
              </a:solidFill>
            </a:ln>
          </p:spPr>
          <p:txBody>
            <a:bodyPr wrap="square" lIns="0" tIns="0" rIns="0" bIns="0" rtlCol="0"/>
            <a:p/>
          </p:txBody>
        </p:sp>
        <p:pic>
          <p:nvPicPr>
            <p:cNvPr id="10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22" y="2723"/>
              <a:ext cx="1020" cy="1020"/>
            </a:xfrm>
            <a:prstGeom prst="rect">
              <a:avLst/>
            </a:prstGeom>
          </p:spPr>
        </p:pic>
        <p:sp>
          <p:nvSpPr>
            <p:cNvPr id="102" name="object 32"/>
            <p:cNvSpPr txBox="1"/>
            <p:nvPr/>
          </p:nvSpPr>
          <p:spPr>
            <a:xfrm>
              <a:off x="6180" y="2724"/>
              <a:ext cx="8173" cy="80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solidFill>
                    <a:srgbClr val="3B3838"/>
                  </a:solidFill>
                  <a:latin typeface="微软雅黑" panose="020B0503020204020204" charset="-122"/>
                  <a:cs typeface="微软雅黑" panose="020B0503020204020204" charset="-122"/>
                </a:rPr>
                <a:t>我们的产品功能定位是什么？</a:t>
              </a:r>
              <a:endParaRPr sz="2400" dirty="0">
                <a:solidFill>
                  <a:srgbClr val="3B3838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5341620" y="2181225"/>
            <a:ext cx="4832350" cy="484505"/>
            <a:chOff x="4822" y="2723"/>
            <a:chExt cx="9531" cy="1020"/>
          </a:xfrm>
        </p:grpSpPr>
        <p:sp>
          <p:nvSpPr>
            <p:cNvPr id="104" name="object 30"/>
            <p:cNvSpPr/>
            <p:nvPr/>
          </p:nvSpPr>
          <p:spPr>
            <a:xfrm flipV="1">
              <a:off x="6072" y="3503"/>
              <a:ext cx="7661" cy="120"/>
            </a:xfrm>
            <a:custGeom>
              <a:avLst/>
              <a:gdLst/>
              <a:ahLst/>
              <a:cxnLst/>
              <a:rect l="l" t="t" r="r" b="b"/>
              <a:pathLst>
                <a:path w="3129279">
                  <a:moveTo>
                    <a:pt x="0" y="0"/>
                  </a:moveTo>
                  <a:lnTo>
                    <a:pt x="3129218" y="1"/>
                  </a:lnTo>
                </a:path>
              </a:pathLst>
            </a:custGeom>
            <a:ln w="38100">
              <a:solidFill>
                <a:srgbClr val="5B9BD5"/>
              </a:solidFill>
            </a:ln>
          </p:spPr>
          <p:txBody>
            <a:bodyPr wrap="square" lIns="0" tIns="0" rIns="0" bIns="0" rtlCol="0"/>
            <a:p/>
          </p:txBody>
        </p:sp>
        <p:pic>
          <p:nvPicPr>
            <p:cNvPr id="105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22" y="2723"/>
              <a:ext cx="1020" cy="1020"/>
            </a:xfrm>
            <a:prstGeom prst="rect">
              <a:avLst/>
            </a:prstGeom>
          </p:spPr>
        </p:pic>
        <p:sp>
          <p:nvSpPr>
            <p:cNvPr id="106" name="object 32"/>
            <p:cNvSpPr txBox="1"/>
            <p:nvPr/>
          </p:nvSpPr>
          <p:spPr>
            <a:xfrm>
              <a:off x="6180" y="2724"/>
              <a:ext cx="8173" cy="80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solidFill>
                    <a:srgbClr val="3B3838"/>
                  </a:solidFill>
                  <a:latin typeface="微软雅黑" panose="020B0503020204020204" charset="-122"/>
                  <a:cs typeface="微软雅黑" panose="020B0503020204020204" charset="-122"/>
                </a:rPr>
                <a:t>我们的目标人群定位是什么？</a:t>
              </a:r>
              <a:endParaRPr sz="2400" dirty="0">
                <a:solidFill>
                  <a:srgbClr val="3B3838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184910" y="2179320"/>
            <a:ext cx="2707640" cy="2707640"/>
            <a:chOff x="839" y="2549"/>
            <a:chExt cx="6240" cy="6240"/>
          </a:xfrm>
        </p:grpSpPr>
        <p:sp>
          <p:nvSpPr>
            <p:cNvPr id="6" name="椭圆 5"/>
            <p:cNvSpPr/>
            <p:nvPr/>
          </p:nvSpPr>
          <p:spPr>
            <a:xfrm>
              <a:off x="839" y="2549"/>
              <a:ext cx="6240" cy="6240"/>
            </a:xfrm>
            <a:prstGeom prst="ellipse">
              <a:avLst/>
            </a:prstGeom>
            <a:solidFill>
              <a:srgbClr val="32A0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4" name="图片 3" descr="324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6" y="3817"/>
              <a:ext cx="5549" cy="34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75739" y="3355300"/>
            <a:ext cx="2794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100" dirty="0">
                <a:latin typeface="宋体" panose="02010600030101010101" pitchFamily="2" charset="-122"/>
                <a:cs typeface="宋体" panose="02010600030101010101" pitchFamily="2" charset="-122"/>
              </a:rPr>
              <a:t>团队</a:t>
            </a:r>
            <a:endParaRPr sz="11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993900"/>
            <a:ext cx="12192000" cy="2514600"/>
            <a:chOff x="0" y="1993900"/>
            <a:chExt cx="12192000" cy="2514600"/>
          </a:xfrm>
        </p:grpSpPr>
        <p:sp>
          <p:nvSpPr>
            <p:cNvPr id="5" name="object 5"/>
            <p:cNvSpPr/>
            <p:nvPr/>
          </p:nvSpPr>
          <p:spPr>
            <a:xfrm>
              <a:off x="0" y="1993900"/>
              <a:ext cx="12192000" cy="2514600"/>
            </a:xfrm>
            <a:custGeom>
              <a:avLst/>
              <a:gdLst/>
              <a:ahLst/>
              <a:cxnLst/>
              <a:rect l="l" t="t" r="r" b="b"/>
              <a:pathLst>
                <a:path w="12192000" h="2514600">
                  <a:moveTo>
                    <a:pt x="0" y="0"/>
                  </a:moveTo>
                  <a:lnTo>
                    <a:pt x="0" y="2514600"/>
                  </a:lnTo>
                  <a:lnTo>
                    <a:pt x="12192000" y="25146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857500" y="2298700"/>
              <a:ext cx="0" cy="1899285"/>
            </a:xfrm>
            <a:custGeom>
              <a:avLst/>
              <a:gdLst/>
              <a:ahLst/>
              <a:cxnLst/>
              <a:rect l="l" t="t" r="r" b="b"/>
              <a:pathLst>
                <a:path h="1899285">
                  <a:moveTo>
                    <a:pt x="0" y="0"/>
                  </a:moveTo>
                  <a:lnTo>
                    <a:pt x="0" y="1898784"/>
                  </a:lnTo>
                </a:path>
              </a:pathLst>
            </a:custGeom>
            <a:ln w="2540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" y="2730500"/>
              <a:ext cx="1879600" cy="96520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603625" y="2919730"/>
            <a:ext cx="7626350" cy="66294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49225" algn="l">
              <a:lnSpc>
                <a:spcPct val="100000"/>
              </a:lnSpc>
              <a:spcBef>
                <a:spcPts val="375"/>
              </a:spcBef>
              <a:tabLst>
                <a:tab pos="2333625" algn="l"/>
              </a:tabLst>
            </a:pPr>
            <a:r>
              <a:rPr sz="4000" dirty="0">
                <a:solidFill>
                  <a:srgbClr val="3B3838"/>
                </a:solidFill>
                <a:sym typeface="+mn-ea"/>
              </a:rPr>
              <a:t>托包公众号要给我们带来什么？</a:t>
            </a:r>
            <a:endParaRPr sz="4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57200" y="228600"/>
            <a:ext cx="546100" cy="279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87943" y="216480"/>
            <a:ext cx="2514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5265" algn="l"/>
              </a:tabLst>
            </a:pPr>
            <a:r>
              <a:rPr sz="1800" dirty="0">
                <a:solidFill>
                  <a:srgbClr val="00B0F0"/>
                </a:solidFill>
                <a:latin typeface="微软雅黑" panose="020B0503020204020204" charset="-122"/>
                <a:cs typeface="微软雅黑" panose="020B0503020204020204" charset="-122"/>
              </a:rPr>
              <a:t>|	</a:t>
            </a:r>
            <a:r>
              <a:rPr sz="1800" dirty="0">
                <a:solidFill>
                  <a:srgbClr val="767171"/>
                </a:solidFill>
                <a:latin typeface="微软雅黑" panose="020B0503020204020204" charset="-122"/>
                <a:cs typeface="微软雅黑" panose="020B0503020204020204" charset="-122"/>
              </a:rPr>
              <a:t>互联网内容服务提供商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788400" y="25400"/>
            <a:ext cx="2527300" cy="63500"/>
          </a:xfrm>
          <a:custGeom>
            <a:avLst/>
            <a:gdLst/>
            <a:ahLst/>
            <a:cxnLst/>
            <a:rect l="l" t="t" r="r" b="b"/>
            <a:pathLst>
              <a:path w="2527300" h="63500">
                <a:moveTo>
                  <a:pt x="2527300" y="0"/>
                </a:moveTo>
                <a:lnTo>
                  <a:pt x="0" y="0"/>
                </a:lnTo>
                <a:lnTo>
                  <a:pt x="0" y="63500"/>
                </a:lnTo>
                <a:lnTo>
                  <a:pt x="2527300" y="63500"/>
                </a:lnTo>
                <a:lnTo>
                  <a:pt x="2527300" y="0"/>
                </a:lnTo>
                <a:close/>
              </a:path>
            </a:pathLst>
          </a:custGeom>
          <a:solidFill>
            <a:srgbClr val="32A0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085580" y="175260"/>
            <a:ext cx="296037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4265" algn="l"/>
              </a:tabLst>
            </a:pPr>
            <a:r>
              <a:rPr dirty="0"/>
              <a:t>Part</a:t>
            </a:r>
            <a:r>
              <a:rPr spc="-10" dirty="0"/>
              <a:t> </a:t>
            </a:r>
            <a:r>
              <a:rPr dirty="0"/>
              <a:t>1	|</a:t>
            </a:r>
            <a:r>
              <a:rPr spc="-20" dirty="0"/>
              <a:t> </a:t>
            </a:r>
            <a:r>
              <a:rPr lang="zh-CN" spc="-20" dirty="0"/>
              <a:t>定位</a:t>
            </a:r>
            <a:endParaRPr lang="zh-CN" b="0" spc="-2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8" name="图示 7"/>
          <p:cNvGraphicFramePr/>
          <p:nvPr/>
        </p:nvGraphicFramePr>
        <p:xfrm>
          <a:off x="704850" y="2812415"/>
          <a:ext cx="10781665" cy="2689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" name="组合 12"/>
          <p:cNvGrpSpPr/>
          <p:nvPr/>
        </p:nvGrpSpPr>
        <p:grpSpPr>
          <a:xfrm>
            <a:off x="3237865" y="1120775"/>
            <a:ext cx="5742305" cy="608330"/>
            <a:chOff x="4795" y="1856"/>
            <a:chExt cx="9043" cy="958"/>
          </a:xfrm>
        </p:grpSpPr>
        <p:sp>
          <p:nvSpPr>
            <p:cNvPr id="10" name="object 30"/>
            <p:cNvSpPr/>
            <p:nvPr/>
          </p:nvSpPr>
          <p:spPr>
            <a:xfrm flipV="1">
              <a:off x="5964" y="2567"/>
              <a:ext cx="6819" cy="135"/>
            </a:xfrm>
            <a:custGeom>
              <a:avLst/>
              <a:gdLst/>
              <a:ahLst/>
              <a:cxnLst/>
              <a:rect l="l" t="t" r="r" b="b"/>
              <a:pathLst>
                <a:path w="3129279">
                  <a:moveTo>
                    <a:pt x="0" y="0"/>
                  </a:moveTo>
                  <a:lnTo>
                    <a:pt x="3129218" y="1"/>
                  </a:lnTo>
                </a:path>
              </a:pathLst>
            </a:custGeom>
            <a:ln w="38100">
              <a:solidFill>
                <a:srgbClr val="5B9BD5"/>
              </a:solidFill>
            </a:ln>
          </p:spPr>
          <p:txBody>
            <a:bodyPr wrap="square" lIns="0" tIns="0" rIns="0" bIns="0" rtlCol="0"/>
            <a:p/>
          </p:txBody>
        </p:sp>
        <p:pic>
          <p:nvPicPr>
            <p:cNvPr id="1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95" y="1856"/>
              <a:ext cx="968" cy="958"/>
            </a:xfrm>
            <a:prstGeom prst="rect">
              <a:avLst/>
            </a:prstGeom>
          </p:spPr>
        </p:pic>
        <p:sp>
          <p:nvSpPr>
            <p:cNvPr id="12" name="object 32"/>
            <p:cNvSpPr txBox="1"/>
            <p:nvPr/>
          </p:nvSpPr>
          <p:spPr>
            <a:xfrm>
              <a:off x="6084" y="1857"/>
              <a:ext cx="7755" cy="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solidFill>
                    <a:srgbClr val="3B3838"/>
                  </a:solidFill>
                  <a:latin typeface="微软雅黑" panose="020B0503020204020204" charset="-122"/>
                  <a:cs typeface="微软雅黑" panose="020B0503020204020204" charset="-122"/>
                </a:rPr>
                <a:t>托包公众号要给我们带来什么？</a:t>
              </a:r>
              <a:endParaRPr sz="2400" dirty="0">
                <a:solidFill>
                  <a:srgbClr val="3B3838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75739" y="3355300"/>
            <a:ext cx="2794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100" dirty="0">
                <a:latin typeface="宋体" panose="02010600030101010101" pitchFamily="2" charset="-122"/>
                <a:cs typeface="宋体" panose="02010600030101010101" pitchFamily="2" charset="-122"/>
              </a:rPr>
              <a:t>团队</a:t>
            </a:r>
            <a:endParaRPr sz="11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993900"/>
            <a:ext cx="12192000" cy="2514600"/>
            <a:chOff x="0" y="1993900"/>
            <a:chExt cx="12192000" cy="2514600"/>
          </a:xfrm>
        </p:grpSpPr>
        <p:sp>
          <p:nvSpPr>
            <p:cNvPr id="5" name="object 5"/>
            <p:cNvSpPr/>
            <p:nvPr/>
          </p:nvSpPr>
          <p:spPr>
            <a:xfrm>
              <a:off x="0" y="1993900"/>
              <a:ext cx="12192000" cy="2514600"/>
            </a:xfrm>
            <a:custGeom>
              <a:avLst/>
              <a:gdLst/>
              <a:ahLst/>
              <a:cxnLst/>
              <a:rect l="l" t="t" r="r" b="b"/>
              <a:pathLst>
                <a:path w="12192000" h="2514600">
                  <a:moveTo>
                    <a:pt x="0" y="0"/>
                  </a:moveTo>
                  <a:lnTo>
                    <a:pt x="0" y="2514600"/>
                  </a:lnTo>
                  <a:lnTo>
                    <a:pt x="12192000" y="25146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857500" y="2298700"/>
              <a:ext cx="0" cy="1899285"/>
            </a:xfrm>
            <a:custGeom>
              <a:avLst/>
              <a:gdLst/>
              <a:ahLst/>
              <a:cxnLst/>
              <a:rect l="l" t="t" r="r" b="b"/>
              <a:pathLst>
                <a:path h="1899285">
                  <a:moveTo>
                    <a:pt x="0" y="0"/>
                  </a:moveTo>
                  <a:lnTo>
                    <a:pt x="0" y="1898784"/>
                  </a:lnTo>
                </a:path>
              </a:pathLst>
            </a:custGeom>
            <a:ln w="2540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" y="2730500"/>
              <a:ext cx="1879600" cy="96520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603625" y="2919730"/>
            <a:ext cx="7626350" cy="66294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49225" algn="l">
              <a:lnSpc>
                <a:spcPct val="100000"/>
              </a:lnSpc>
              <a:spcBef>
                <a:spcPts val="375"/>
              </a:spcBef>
              <a:tabLst>
                <a:tab pos="2333625" algn="l"/>
              </a:tabLst>
            </a:pPr>
            <a:r>
              <a:rPr sz="4000" dirty="0">
                <a:solidFill>
                  <a:srgbClr val="3B3838"/>
                </a:solidFill>
                <a:sym typeface="+mn-ea"/>
              </a:rPr>
              <a:t>我们的目标人群定位是什么？</a:t>
            </a:r>
            <a:endParaRPr sz="4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圆角矩形 27"/>
          <p:cNvSpPr/>
          <p:nvPr/>
        </p:nvSpPr>
        <p:spPr>
          <a:xfrm>
            <a:off x="1163955" y="3973830"/>
            <a:ext cx="10228580" cy="2458085"/>
          </a:xfrm>
          <a:prstGeom prst="roundRect">
            <a:avLst/>
          </a:prstGeom>
          <a:solidFill>
            <a:srgbClr val="32A0FE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57200" y="228600"/>
            <a:ext cx="546100" cy="279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87943" y="216480"/>
            <a:ext cx="2514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5265" algn="l"/>
              </a:tabLst>
            </a:pPr>
            <a:r>
              <a:rPr sz="1800" dirty="0">
                <a:solidFill>
                  <a:srgbClr val="00B0F0"/>
                </a:solidFill>
                <a:latin typeface="微软雅黑" panose="020B0503020204020204" charset="-122"/>
                <a:cs typeface="微软雅黑" panose="020B0503020204020204" charset="-122"/>
              </a:rPr>
              <a:t>|	</a:t>
            </a:r>
            <a:r>
              <a:rPr sz="1800" dirty="0">
                <a:solidFill>
                  <a:srgbClr val="767171"/>
                </a:solidFill>
                <a:latin typeface="微软雅黑" panose="020B0503020204020204" charset="-122"/>
                <a:cs typeface="微软雅黑" panose="020B0503020204020204" charset="-122"/>
              </a:rPr>
              <a:t>互联网内容服务提供商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788400" y="25400"/>
            <a:ext cx="2527300" cy="63500"/>
          </a:xfrm>
          <a:custGeom>
            <a:avLst/>
            <a:gdLst/>
            <a:ahLst/>
            <a:cxnLst/>
            <a:rect l="l" t="t" r="r" b="b"/>
            <a:pathLst>
              <a:path w="2527300" h="63500">
                <a:moveTo>
                  <a:pt x="2527300" y="0"/>
                </a:moveTo>
                <a:lnTo>
                  <a:pt x="0" y="0"/>
                </a:lnTo>
                <a:lnTo>
                  <a:pt x="0" y="63500"/>
                </a:lnTo>
                <a:lnTo>
                  <a:pt x="2527300" y="63500"/>
                </a:lnTo>
                <a:lnTo>
                  <a:pt x="2527300" y="0"/>
                </a:lnTo>
                <a:close/>
              </a:path>
            </a:pathLst>
          </a:custGeom>
          <a:solidFill>
            <a:srgbClr val="32A0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788400" y="175260"/>
            <a:ext cx="296037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4265" algn="l"/>
              </a:tabLst>
            </a:pPr>
            <a:r>
              <a:rPr dirty="0"/>
              <a:t>Part</a:t>
            </a:r>
            <a:r>
              <a:rPr spc="-10" dirty="0"/>
              <a:t> </a:t>
            </a:r>
            <a:r>
              <a:rPr dirty="0"/>
              <a:t>1	|</a:t>
            </a:r>
            <a:r>
              <a:rPr spc="-20" dirty="0"/>
              <a:t> </a:t>
            </a:r>
            <a:r>
              <a:rPr lang="zh-CN" spc="-20" dirty="0"/>
              <a:t>公众号定位</a:t>
            </a:r>
            <a:endParaRPr lang="zh-CN" b="0" spc="-2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293745" y="1284605"/>
            <a:ext cx="5742305" cy="608330"/>
            <a:chOff x="4795" y="1856"/>
            <a:chExt cx="9043" cy="958"/>
          </a:xfrm>
        </p:grpSpPr>
        <p:sp>
          <p:nvSpPr>
            <p:cNvPr id="10" name="object 30"/>
            <p:cNvSpPr/>
            <p:nvPr/>
          </p:nvSpPr>
          <p:spPr>
            <a:xfrm flipV="1">
              <a:off x="5981" y="2553"/>
              <a:ext cx="6154" cy="120"/>
            </a:xfrm>
            <a:custGeom>
              <a:avLst/>
              <a:gdLst/>
              <a:ahLst/>
              <a:cxnLst/>
              <a:rect l="l" t="t" r="r" b="b"/>
              <a:pathLst>
                <a:path w="3129279">
                  <a:moveTo>
                    <a:pt x="0" y="0"/>
                  </a:moveTo>
                  <a:lnTo>
                    <a:pt x="3129218" y="1"/>
                  </a:lnTo>
                </a:path>
              </a:pathLst>
            </a:custGeom>
            <a:ln w="38100">
              <a:solidFill>
                <a:srgbClr val="5B9BD5"/>
              </a:solidFill>
            </a:ln>
          </p:spPr>
          <p:txBody>
            <a:bodyPr wrap="square" lIns="0" tIns="0" rIns="0" bIns="0" rtlCol="0"/>
            <a:p/>
          </p:txBody>
        </p:sp>
        <p:pic>
          <p:nvPicPr>
            <p:cNvPr id="1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95" y="1856"/>
              <a:ext cx="968" cy="958"/>
            </a:xfrm>
            <a:prstGeom prst="rect">
              <a:avLst/>
            </a:prstGeom>
          </p:spPr>
        </p:pic>
        <p:sp>
          <p:nvSpPr>
            <p:cNvPr id="12" name="object 32"/>
            <p:cNvSpPr txBox="1"/>
            <p:nvPr/>
          </p:nvSpPr>
          <p:spPr>
            <a:xfrm>
              <a:off x="6084" y="1857"/>
              <a:ext cx="7755" cy="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solidFill>
                    <a:srgbClr val="3B3838"/>
                  </a:solidFill>
                  <a:latin typeface="微软雅黑" panose="020B0503020204020204" charset="-122"/>
                  <a:cs typeface="微软雅黑" panose="020B0503020204020204" charset="-122"/>
                </a:rPr>
                <a:t>我们的目标人群定位是什么？</a:t>
              </a:r>
              <a:endParaRPr sz="2400" dirty="0">
                <a:solidFill>
                  <a:srgbClr val="3B3838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631315" y="4102735"/>
            <a:ext cx="9236710" cy="2053195"/>
            <a:chOff x="3355" y="3818"/>
            <a:chExt cx="14546" cy="3657"/>
          </a:xfrm>
        </p:grpSpPr>
        <p:pic>
          <p:nvPicPr>
            <p:cNvPr id="4" name="图片 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55" y="3818"/>
              <a:ext cx="1440" cy="1440"/>
            </a:xfrm>
            <a:prstGeom prst="rect">
              <a:avLst/>
            </a:prstGeom>
          </p:spPr>
        </p:pic>
        <p:grpSp>
          <p:nvGrpSpPr>
            <p:cNvPr id="23" name="组合 22"/>
            <p:cNvGrpSpPr/>
            <p:nvPr/>
          </p:nvGrpSpPr>
          <p:grpSpPr>
            <a:xfrm>
              <a:off x="4675" y="3818"/>
              <a:ext cx="13226" cy="3657"/>
              <a:chOff x="4675" y="3818"/>
              <a:chExt cx="13226" cy="3657"/>
            </a:xfrm>
          </p:grpSpPr>
          <p:pic>
            <p:nvPicPr>
              <p:cNvPr id="6" name="图片 5" descr="resource"/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201" y="3818"/>
                <a:ext cx="1440" cy="1440"/>
              </a:xfrm>
              <a:prstGeom prst="rect">
                <a:avLst/>
              </a:prstGeom>
            </p:spPr>
          </p:pic>
          <p:pic>
            <p:nvPicPr>
              <p:cNvPr id="13" name="图片 12" descr="resource"/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3251" y="3818"/>
                <a:ext cx="1440" cy="1440"/>
              </a:xfrm>
              <a:prstGeom prst="rect">
                <a:avLst/>
              </a:prstGeom>
            </p:spPr>
          </p:pic>
          <p:pic>
            <p:nvPicPr>
              <p:cNvPr id="14" name="图片 13" descr="resource"/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175" y="6248"/>
                <a:ext cx="1213" cy="1213"/>
              </a:xfrm>
              <a:prstGeom prst="rect">
                <a:avLst/>
              </a:prstGeom>
            </p:spPr>
          </p:pic>
          <p:pic>
            <p:nvPicPr>
              <p:cNvPr id="16" name="图片 15" descr="resource"/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1519" y="6248"/>
                <a:ext cx="1213" cy="1213"/>
              </a:xfrm>
              <a:prstGeom prst="rect">
                <a:avLst/>
              </a:prstGeom>
            </p:spPr>
          </p:pic>
          <p:sp>
            <p:nvSpPr>
              <p:cNvPr id="18" name="文本框 17"/>
              <p:cNvSpPr txBox="1"/>
              <p:nvPr/>
            </p:nvSpPr>
            <p:spPr>
              <a:xfrm>
                <a:off x="4675" y="4247"/>
                <a:ext cx="2540" cy="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r>
                  <a:rPr lang="zh-CN" altLang="en-US" sz="2800" b="1">
                    <a:solidFill>
                      <a:schemeClr val="tx1"/>
                    </a:solidFill>
                  </a:rPr>
                  <a:t>政府单位</a:t>
                </a:r>
                <a:endParaRPr lang="zh-CN" altLang="en-US" sz="2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9521" y="4247"/>
                <a:ext cx="2540" cy="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r>
                  <a:rPr lang="zh-CN" altLang="en-US" sz="2800" b="1">
                    <a:solidFill>
                      <a:schemeClr val="tx1"/>
                    </a:solidFill>
                  </a:rPr>
                  <a:t>学校单位</a:t>
                </a:r>
                <a:endParaRPr lang="zh-CN" altLang="en-US" sz="2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4798" y="4247"/>
                <a:ext cx="3103" cy="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r>
                  <a:rPr lang="zh-CN" altLang="en-US" sz="2800" b="1">
                    <a:solidFill>
                      <a:schemeClr val="tx1"/>
                    </a:solidFill>
                  </a:rPr>
                  <a:t>企业管理层</a:t>
                </a:r>
                <a:endParaRPr lang="zh-CN" altLang="en-US" sz="2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7624" y="6545"/>
                <a:ext cx="2540" cy="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r>
                  <a:rPr lang="zh-CN" altLang="en-US" sz="2800" b="1">
                    <a:solidFill>
                      <a:schemeClr val="tx1"/>
                    </a:solidFill>
                  </a:rPr>
                  <a:t>托包员工</a:t>
                </a:r>
                <a:endParaRPr lang="zh-CN" altLang="en-US" sz="2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13029" y="6545"/>
                <a:ext cx="2540" cy="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r>
                  <a:rPr lang="zh-CN" altLang="en-US" sz="2800" b="1">
                    <a:solidFill>
                      <a:schemeClr val="tx1"/>
                    </a:solidFill>
                  </a:rPr>
                  <a:t>未来员工</a:t>
                </a:r>
                <a:endParaRPr lang="zh-CN" altLang="en-US" sz="2800" b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7" name="文本框 26"/>
          <p:cNvSpPr txBox="1"/>
          <p:nvPr/>
        </p:nvSpPr>
        <p:spPr>
          <a:xfrm>
            <a:off x="1409065" y="2042795"/>
            <a:ext cx="962215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/>
              <a:t>商业模式就是针对人而来的，自然公众号推荐什么服务或技能，都离不开找到与其匹配的人群。</a:t>
            </a:r>
            <a:endParaRPr lang="zh-CN" altLang="en-US" sz="2000"/>
          </a:p>
          <a:p>
            <a:pPr algn="l"/>
            <a:endParaRPr lang="zh-CN" altLang="en-US" sz="2000"/>
          </a:p>
          <a:p>
            <a:pPr algn="l"/>
            <a:r>
              <a:rPr lang="zh-CN" altLang="en-US" sz="2000"/>
              <a:t>因此，托包做这个定位的时候，一定要根据“共享员工”的定位，分析其人群结果，并从中找到这些人群中最想要的信息。</a:t>
            </a:r>
            <a:endParaRPr lang="zh-CN" altLang="en-US"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75739" y="3355300"/>
            <a:ext cx="2794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100" dirty="0">
                <a:latin typeface="宋体" panose="02010600030101010101" pitchFamily="2" charset="-122"/>
                <a:cs typeface="宋体" panose="02010600030101010101" pitchFamily="2" charset="-122"/>
              </a:rPr>
              <a:t>团队</a:t>
            </a:r>
            <a:endParaRPr sz="11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993900"/>
            <a:ext cx="12192000" cy="2514600"/>
            <a:chOff x="0" y="1993900"/>
            <a:chExt cx="12192000" cy="2514600"/>
          </a:xfrm>
        </p:grpSpPr>
        <p:sp>
          <p:nvSpPr>
            <p:cNvPr id="5" name="object 5"/>
            <p:cNvSpPr/>
            <p:nvPr/>
          </p:nvSpPr>
          <p:spPr>
            <a:xfrm>
              <a:off x="0" y="1993900"/>
              <a:ext cx="12192000" cy="2514600"/>
            </a:xfrm>
            <a:custGeom>
              <a:avLst/>
              <a:gdLst/>
              <a:ahLst/>
              <a:cxnLst/>
              <a:rect l="l" t="t" r="r" b="b"/>
              <a:pathLst>
                <a:path w="12192000" h="2514600">
                  <a:moveTo>
                    <a:pt x="0" y="0"/>
                  </a:moveTo>
                  <a:lnTo>
                    <a:pt x="0" y="2514600"/>
                  </a:lnTo>
                  <a:lnTo>
                    <a:pt x="12192000" y="25146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857500" y="2298700"/>
              <a:ext cx="0" cy="1899285"/>
            </a:xfrm>
            <a:custGeom>
              <a:avLst/>
              <a:gdLst/>
              <a:ahLst/>
              <a:cxnLst/>
              <a:rect l="l" t="t" r="r" b="b"/>
              <a:pathLst>
                <a:path h="1899285">
                  <a:moveTo>
                    <a:pt x="0" y="0"/>
                  </a:moveTo>
                  <a:lnTo>
                    <a:pt x="0" y="1898784"/>
                  </a:lnTo>
                </a:path>
              </a:pathLst>
            </a:custGeom>
            <a:ln w="2540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" y="2730500"/>
              <a:ext cx="1879600" cy="96520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603625" y="2919730"/>
            <a:ext cx="7626350" cy="66294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49225" algn="l">
              <a:lnSpc>
                <a:spcPct val="100000"/>
              </a:lnSpc>
              <a:spcBef>
                <a:spcPts val="375"/>
              </a:spcBef>
              <a:tabLst>
                <a:tab pos="2333625" algn="l"/>
              </a:tabLst>
            </a:pPr>
            <a:r>
              <a:rPr sz="4000" dirty="0">
                <a:solidFill>
                  <a:srgbClr val="3B3838"/>
                </a:solidFill>
                <a:sym typeface="+mn-ea"/>
              </a:rPr>
              <a:t>我们的行业定位是什么？</a:t>
            </a:r>
            <a:endParaRPr sz="4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57200" y="228600"/>
            <a:ext cx="546100" cy="279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87943" y="216480"/>
            <a:ext cx="2514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5265" algn="l"/>
              </a:tabLst>
            </a:pPr>
            <a:r>
              <a:rPr sz="1800" dirty="0">
                <a:solidFill>
                  <a:srgbClr val="00B0F0"/>
                </a:solidFill>
                <a:latin typeface="微软雅黑" panose="020B0503020204020204" charset="-122"/>
                <a:cs typeface="微软雅黑" panose="020B0503020204020204" charset="-122"/>
              </a:rPr>
              <a:t>|	</a:t>
            </a:r>
            <a:r>
              <a:rPr sz="1800" dirty="0">
                <a:solidFill>
                  <a:srgbClr val="767171"/>
                </a:solidFill>
                <a:latin typeface="微软雅黑" panose="020B0503020204020204" charset="-122"/>
                <a:cs typeface="微软雅黑" panose="020B0503020204020204" charset="-122"/>
              </a:rPr>
              <a:t>互联网内容服务提供商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788400" y="25400"/>
            <a:ext cx="2527300" cy="63500"/>
          </a:xfrm>
          <a:custGeom>
            <a:avLst/>
            <a:gdLst/>
            <a:ahLst/>
            <a:cxnLst/>
            <a:rect l="l" t="t" r="r" b="b"/>
            <a:pathLst>
              <a:path w="2527300" h="63500">
                <a:moveTo>
                  <a:pt x="2527300" y="0"/>
                </a:moveTo>
                <a:lnTo>
                  <a:pt x="0" y="0"/>
                </a:lnTo>
                <a:lnTo>
                  <a:pt x="0" y="63500"/>
                </a:lnTo>
                <a:lnTo>
                  <a:pt x="2527300" y="63500"/>
                </a:lnTo>
                <a:lnTo>
                  <a:pt x="2527300" y="0"/>
                </a:lnTo>
                <a:close/>
              </a:path>
            </a:pathLst>
          </a:custGeom>
          <a:solidFill>
            <a:srgbClr val="32A0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788400" y="175260"/>
            <a:ext cx="296037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4265" algn="l"/>
              </a:tabLst>
            </a:pPr>
            <a:r>
              <a:rPr dirty="0"/>
              <a:t>Part</a:t>
            </a:r>
            <a:r>
              <a:rPr spc="-10" dirty="0"/>
              <a:t> </a:t>
            </a:r>
            <a:r>
              <a:rPr dirty="0"/>
              <a:t>1	|</a:t>
            </a:r>
            <a:r>
              <a:rPr spc="-20" dirty="0"/>
              <a:t> </a:t>
            </a:r>
            <a:r>
              <a:rPr lang="zh-CN" spc="-20" dirty="0"/>
              <a:t>公众号定位</a:t>
            </a:r>
            <a:endParaRPr lang="zh-CN" b="0" spc="-2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602355" y="1197610"/>
            <a:ext cx="5742305" cy="608330"/>
            <a:chOff x="4795" y="1856"/>
            <a:chExt cx="9043" cy="958"/>
          </a:xfrm>
        </p:grpSpPr>
        <p:sp>
          <p:nvSpPr>
            <p:cNvPr id="10" name="object 30"/>
            <p:cNvSpPr/>
            <p:nvPr/>
          </p:nvSpPr>
          <p:spPr>
            <a:xfrm flipV="1">
              <a:off x="5981" y="2553"/>
              <a:ext cx="5293" cy="120"/>
            </a:xfrm>
            <a:custGeom>
              <a:avLst/>
              <a:gdLst/>
              <a:ahLst/>
              <a:cxnLst/>
              <a:rect l="l" t="t" r="r" b="b"/>
              <a:pathLst>
                <a:path w="3129279">
                  <a:moveTo>
                    <a:pt x="0" y="0"/>
                  </a:moveTo>
                  <a:lnTo>
                    <a:pt x="3129218" y="1"/>
                  </a:lnTo>
                </a:path>
              </a:pathLst>
            </a:custGeom>
            <a:ln w="38100">
              <a:solidFill>
                <a:srgbClr val="5B9BD5"/>
              </a:solidFill>
            </a:ln>
          </p:spPr>
          <p:txBody>
            <a:bodyPr wrap="square" lIns="0" tIns="0" rIns="0" bIns="0" rtlCol="0"/>
            <a:p/>
          </p:txBody>
        </p:sp>
        <p:pic>
          <p:nvPicPr>
            <p:cNvPr id="1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95" y="1856"/>
              <a:ext cx="968" cy="958"/>
            </a:xfrm>
            <a:prstGeom prst="rect">
              <a:avLst/>
            </a:prstGeom>
          </p:spPr>
        </p:pic>
        <p:sp>
          <p:nvSpPr>
            <p:cNvPr id="12" name="object 32"/>
            <p:cNvSpPr txBox="1"/>
            <p:nvPr/>
          </p:nvSpPr>
          <p:spPr>
            <a:xfrm>
              <a:off x="6084" y="1857"/>
              <a:ext cx="7755" cy="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p>
              <a:pPr>
                <a:lnSpc>
                  <a:spcPct val="100000"/>
                </a:lnSpc>
                <a:spcBef>
                  <a:spcPts val="375"/>
                </a:spcBef>
                <a:tabLst>
                  <a:tab pos="2333625" algn="l"/>
                </a:tabLst>
              </a:pPr>
              <a:r>
                <a:rPr sz="2400" dirty="0">
                  <a:solidFill>
                    <a:srgbClr val="3B3838"/>
                  </a:solidFill>
                  <a:sym typeface="+mn-ea"/>
                </a:rPr>
                <a:t>我们的行业定位是什么？</a:t>
              </a:r>
              <a:endParaRPr sz="2400" dirty="0">
                <a:solidFill>
                  <a:srgbClr val="3B3838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630930" y="2189480"/>
            <a:ext cx="4054475" cy="4085590"/>
            <a:chOff x="5489" y="3296"/>
            <a:chExt cx="6840" cy="6840"/>
          </a:xfrm>
        </p:grpSpPr>
        <p:sp>
          <p:nvSpPr>
            <p:cNvPr id="17" name="椭圆 16"/>
            <p:cNvSpPr/>
            <p:nvPr/>
          </p:nvSpPr>
          <p:spPr>
            <a:xfrm>
              <a:off x="5489" y="3296"/>
              <a:ext cx="6840" cy="6840"/>
            </a:xfrm>
            <a:prstGeom prst="ellipse">
              <a:avLst/>
            </a:prstGeom>
            <a:solidFill>
              <a:srgbClr val="32A0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25" name="图片 24" descr="11446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6" y="3653"/>
              <a:ext cx="6127" cy="61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963</Words>
  <Application>WPS 演示</Application>
  <PresentationFormat>On-screen Show (4:3)</PresentationFormat>
  <Paragraphs>153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托包 | 公众号定位</vt:lpstr>
      <vt:lpstr>Part 1	| 公众号定位</vt:lpstr>
      <vt:lpstr>公众号定位</vt:lpstr>
      <vt:lpstr>托包公众号要给我们带来什么？</vt:lpstr>
      <vt:lpstr>Part 1	| 定位</vt:lpstr>
      <vt:lpstr>我们的目标人群定位是什么？</vt:lpstr>
      <vt:lpstr>Part 1	| 公众号定位</vt:lpstr>
      <vt:lpstr>我们的行业定位是什么？</vt:lpstr>
      <vt:lpstr>Part 1	| 公众号定位</vt:lpstr>
      <vt:lpstr>我们的地域定位是什么？</vt:lpstr>
      <vt:lpstr>Part 1	| 公众号定位</vt:lpstr>
      <vt:lpstr>我们的产品功能定位是什么？</vt:lpstr>
      <vt:lpstr>Part 3	| 服务概述</vt:lpstr>
      <vt:lpstr>我们的产品功能定位是什么？</vt:lpstr>
      <vt:lpstr>Part 3	| 服务概述</vt:lpstr>
      <vt:lpstr>Part 3	| 服务概述</vt:lpstr>
      <vt:lpstr>Part 3	| 服务概述</vt:lpstr>
      <vt:lpstr>THANK YOU	FOR WATCHING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托包 | 公众号定位</dc:title>
  <dc:creator/>
  <cp:lastModifiedBy>腾讯企业QQ林建豪</cp:lastModifiedBy>
  <cp:revision>8</cp:revision>
  <dcterms:created xsi:type="dcterms:W3CDTF">2020-10-28T07:24:00Z</dcterms:created>
  <dcterms:modified xsi:type="dcterms:W3CDTF">2020-10-28T10:34:33Z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