
<file path=[Content_Types].xml><?xml version="1.0" encoding="utf-8"?>
<Types xmlns="http://schemas.openxmlformats.org/package/2006/content-types">
  <Default Extension="jpeg" ContentType="image/jpeg"/>
  <Default Extension="xlsx" ContentType="application/vnd.openxmlformats-officedocument.spreadsheetml.sheet"/>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fonts/font1.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sldIdLst>
    <p:sldId id="302" r:id="rId3"/>
    <p:sldId id="258" r:id="rId5"/>
    <p:sldId id="259" r:id="rId6"/>
    <p:sldId id="262" r:id="rId7"/>
    <p:sldId id="294" r:id="rId8"/>
    <p:sldId id="267" r:id="rId9"/>
    <p:sldId id="270" r:id="rId10"/>
    <p:sldId id="295" r:id="rId11"/>
    <p:sldId id="263" r:id="rId12"/>
    <p:sldId id="272" r:id="rId13"/>
    <p:sldId id="268" r:id="rId14"/>
    <p:sldId id="296" r:id="rId15"/>
    <p:sldId id="278" r:id="rId16"/>
    <p:sldId id="275" r:id="rId17"/>
    <p:sldId id="287" r:id="rId18"/>
  </p:sldIdLst>
  <p:sldSz cx="12192000" cy="6858000"/>
  <p:notesSz cx="6858000" cy="9144000"/>
  <p:embeddedFontLst>
    <p:embeddedFont>
      <p:font typeface="印品黑体" panose="00000500000000000000" pitchFamily="2" charset="-122"/>
      <p:regular r:id="rId22"/>
    </p:embeddedFont>
  </p:embeddedFontLst>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238248718974"/>
          <c:y val="0.0791330148375819"/>
          <c:w val="0.613911323441612"/>
          <c:h val="0.920866985162418"/>
        </c:manualLayout>
      </c:layout>
      <c:doughnutChart>
        <c:varyColors val="1"/>
        <c:ser>
          <c:idx val="0"/>
          <c:order val="0"/>
          <c:tx>
            <c:strRef>
              <c:f>Sheet1!$B$1</c:f>
              <c:strCache>
                <c:ptCount val="1"/>
                <c:pt idx="0">
                  <c:v>列1</c:v>
                </c:pt>
              </c:strCache>
            </c:strRef>
          </c:tx>
          <c:spPr>
            <a:solidFill>
              <a:schemeClr val="bg1"/>
            </a:solidFill>
            <a:ln w="3175">
              <a:solidFill>
                <a:schemeClr val="tx1"/>
              </a:solidFill>
            </a:ln>
          </c:spPr>
          <c:explosion val="0"/>
          <c:dPt>
            <c:idx val="0"/>
            <c:bubble3D val="0"/>
            <c:spPr>
              <a:solidFill>
                <a:schemeClr val="bg1"/>
              </a:solidFill>
              <a:ln w="3175">
                <a:solidFill>
                  <a:schemeClr val="tx1"/>
                </a:solidFill>
              </a:ln>
              <a:effectLst/>
            </c:spPr>
          </c:dPt>
          <c:dPt>
            <c:idx val="1"/>
            <c:bubble3D val="0"/>
            <c:spPr>
              <a:solidFill>
                <a:schemeClr val="bg1"/>
              </a:solidFill>
              <a:ln w="3175">
                <a:solidFill>
                  <a:schemeClr val="tx1"/>
                </a:solidFill>
              </a:ln>
              <a:effectLst/>
            </c:spPr>
          </c:dPt>
          <c:dPt>
            <c:idx val="2"/>
            <c:bubble3D val="0"/>
            <c:spPr>
              <a:solidFill>
                <a:schemeClr val="bg1"/>
              </a:solidFill>
              <a:ln w="3175">
                <a:solidFill>
                  <a:schemeClr val="tx1"/>
                </a:solidFill>
              </a:ln>
              <a:effectLst/>
            </c:spPr>
          </c:dPt>
          <c:dPt>
            <c:idx val="3"/>
            <c:bubble3D val="0"/>
            <c:spPr>
              <a:solidFill>
                <a:schemeClr val="bg1"/>
              </a:solidFill>
              <a:ln w="3175">
                <a:solidFill>
                  <a:schemeClr val="tx1"/>
                </a:solidFill>
              </a:ln>
              <a:effectLst/>
            </c:spPr>
          </c:dPt>
          <c:dPt>
            <c:idx val="4"/>
            <c:bubble3D val="0"/>
            <c:spPr>
              <a:solidFill>
                <a:schemeClr val="bg1"/>
              </a:solidFill>
              <a:ln w="3175">
                <a:solidFill>
                  <a:schemeClr val="tx1"/>
                </a:solidFill>
              </a:ln>
              <a:effectLst/>
            </c:spPr>
          </c:dPt>
          <c:dPt>
            <c:idx val="5"/>
            <c:bubble3D val="0"/>
            <c:spPr>
              <a:solidFill>
                <a:schemeClr val="bg1"/>
              </a:solidFill>
              <a:ln w="3175">
                <a:solidFill>
                  <a:schemeClr val="tx1"/>
                </a:solidFill>
              </a:ln>
              <a:effectLst/>
            </c:spPr>
          </c:dPt>
          <c:dLbls>
            <c:delete val="1"/>
          </c:dLbls>
          <c:cat>
            <c:numRef>
              <c:f>Sheet1!$A$2:$A$7</c:f>
              <c:numCache>
                <c:formatCode>General</c:formatCode>
                <c:ptCount val="6"/>
              </c:numCache>
            </c:numRef>
          </c:cat>
          <c:val>
            <c:numRef>
              <c:f>Sheet1!$B$2:$B$7</c:f>
              <c:numCache>
                <c:formatCode>0.00%</c:formatCode>
                <c:ptCount val="6"/>
                <c:pt idx="0">
                  <c:v>0.166666667</c:v>
                </c:pt>
                <c:pt idx="1">
                  <c:v>0.166666667</c:v>
                </c:pt>
                <c:pt idx="2">
                  <c:v>0.166666667</c:v>
                </c:pt>
                <c:pt idx="3">
                  <c:v>0.166666667</c:v>
                </c:pt>
                <c:pt idx="4">
                  <c:v>0.166666667</c:v>
                </c:pt>
                <c:pt idx="5">
                  <c:v>0.166666667</c:v>
                </c:pt>
              </c:numCache>
            </c:numRef>
          </c:val>
        </c:ser>
        <c:dLbls>
          <c:showLegendKey val="0"/>
          <c:showVal val="0"/>
          <c:showCatName val="0"/>
          <c:showSerName val="0"/>
          <c:showPercent val="0"/>
          <c:showBubbleSize val="0"/>
          <c:showLeaderLines val="1"/>
        </c:dLbls>
        <c:firstSliceAng val="0"/>
        <c:holeSize val="46"/>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bg1"/>
                </a:solidFill>
                <a:latin typeface="方正兰亭中黑_GBK" panose="02000000000000000000" pitchFamily="2" charset="-122"/>
                <a:ea typeface="方正兰亭中黑_GBK" panose="02000000000000000000" pitchFamily="2" charset="-122"/>
                <a:cs typeface="+mn-cs"/>
              </a:defRPr>
            </a:pPr>
            <a:r>
              <a:rPr lang="zh-CN" altLang="en-US" sz="1800" dirty="0">
                <a:solidFill>
                  <a:schemeClr val="bg1"/>
                </a:solidFill>
                <a:latin typeface="印品黑体" panose="00000500000000000000" pitchFamily="2" charset="-122"/>
                <a:ea typeface="印品黑体" panose="00000500000000000000" pitchFamily="2" charset="-122"/>
              </a:rPr>
              <a:t>性别分布</a:t>
            </a:r>
            <a:endParaRPr lang="zh-CN" altLang="en-US" sz="1800" dirty="0">
              <a:solidFill>
                <a:schemeClr val="bg1"/>
              </a:solidFill>
              <a:latin typeface="印品黑体" panose="00000500000000000000" pitchFamily="2" charset="-122"/>
              <a:ea typeface="印品黑体" panose="00000500000000000000" pitchFamily="2" charset="-122"/>
            </a:endParaRPr>
          </a:p>
        </c:rich>
      </c:tx>
      <c:layout/>
      <c:overlay val="0"/>
      <c:spPr>
        <a:noFill/>
        <a:ln>
          <a:noFill/>
        </a:ln>
        <a:effectLst/>
      </c:spPr>
    </c:title>
    <c:autoTitleDeleted val="0"/>
    <c:plotArea>
      <c:layout/>
      <c:doughnutChart>
        <c:varyColors val="1"/>
        <c:ser>
          <c:idx val="0"/>
          <c:order val="0"/>
          <c:tx>
            <c:strRef>
              <c:f>Sheet1!$B$1</c:f>
              <c:strCache>
                <c:ptCount val="1"/>
                <c:pt idx="0">
                  <c:v>性别分布</c:v>
                </c:pt>
              </c:strCache>
            </c:strRef>
          </c:tx>
          <c:spPr>
            <a:solidFill>
              <a:srgbClr val="6E7EB2"/>
            </a:solidFill>
          </c:spPr>
          <c:explosion val="0"/>
          <c:dPt>
            <c:idx val="0"/>
            <c:bubble3D val="0"/>
            <c:spPr>
              <a:solidFill>
                <a:schemeClr val="bg1"/>
              </a:solidFill>
              <a:ln w="19050">
                <a:solidFill>
                  <a:schemeClr val="lt1"/>
                </a:solidFill>
              </a:ln>
              <a:effectLst/>
            </c:spPr>
          </c:dPt>
          <c:dPt>
            <c:idx val="1"/>
            <c:bubble3D val="0"/>
            <c:explosion val="15"/>
            <c:spPr>
              <a:solidFill>
                <a:schemeClr val="bg1">
                  <a:lumMod val="85000"/>
                </a:schemeClr>
              </a:solidFill>
              <a:ln w="19050">
                <a:solidFill>
                  <a:schemeClr val="lt1"/>
                </a:solidFill>
              </a:ln>
              <a:effectLst/>
            </c:spPr>
          </c:dPt>
          <c:dLbls>
            <c:dLbl>
              <c:idx val="0"/>
              <c:layout>
                <c:manualLayout>
                  <c:x val="0.138000876350599"/>
                  <c:y val="0.116975118196241"/>
                </c:manualLayout>
              </c:layout>
              <c:tx>
                <c:rich>
                  <a:bodyPr rot="0" spcFirstLastPara="1" vertOverflow="ellipsis" vert="horz" wrap="square" lIns="38100" tIns="19050" rIns="38100" bIns="19050" anchor="ctr" anchorCtr="1"/>
                  <a:lstStyle/>
                  <a:p>
                    <a:fld id="{122971df-0d59-4b01-a32c-6112a07d3dfd}" type="VALUE">
                      <a:t>[VALUE]</a:t>
                    </a:fld>
                    <a:endParaRPr b="0" i="0" u="none" strike="noStrike" baseline="0">
                      <a:latin typeface="Arial" panose="020B0604020202020204" pitchFamily="34" charset="0"/>
                      <a:ea typeface="Arial" panose="020B0604020202020204" pitchFamily="34" charset="0"/>
                      <a:cs typeface="+mn-ea"/>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48083847419035"/>
                  <c:y val="-0.0590258851620456"/>
                </c:manualLayout>
              </c:layout>
              <c:tx>
                <c:rich>
                  <a:bodyPr rot="0" spcFirstLastPara="1" vertOverflow="ellipsis" vert="horz" wrap="square" lIns="38100" tIns="19050" rIns="38100" bIns="19050" anchor="ctr" anchorCtr="1"/>
                  <a:lstStyle/>
                  <a:p>
                    <a:fld id="{8349a0e7-1359-4c48-bbf9-75eabafaadfa}" type="VALUE">
                      <a:t>[VALUE]</a:t>
                    </a:fld>
                    <a:endParaRPr b="0" i="0" u="none" strike="noStrike" baseline="0">
                      <a:latin typeface="Arial" panose="020B0604020202020204" pitchFamily="34" charset="0"/>
                      <a:ea typeface="Arial" panose="020B0604020202020204" pitchFamily="34" charset="0"/>
                      <a:cs typeface="+mn-ea"/>
                    </a:endParaRP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方正兰亭黑简体" panose="02000000000000000000" pitchFamily="2" charset="-122"/>
                    <a:ea typeface="方正兰亭黑简体" panose="02000000000000000000" pitchFamily="2" charset="-122"/>
                    <a:cs typeface="+mn-cs"/>
                  </a:defRPr>
                </a:pPr>
              </a:p>
            </c:txPr>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男</c:v>
                </c:pt>
                <c:pt idx="1">
                  <c:v>女</c:v>
                </c:pt>
              </c:strCache>
            </c:strRef>
          </c:cat>
          <c:val>
            <c:numRef>
              <c:f>Sheet1!$B$2:$B$3</c:f>
              <c:numCache>
                <c:formatCode>0%</c:formatCode>
                <c:ptCount val="2"/>
                <c:pt idx="0">
                  <c:v>0.7</c:v>
                </c:pt>
                <c:pt idx="1">
                  <c:v>0.3</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600" b="0" i="0" u="none" strike="noStrike" kern="1200" baseline="0">
              <a:solidFill>
                <a:schemeClr val="bg1"/>
              </a:solidFill>
              <a:latin typeface="方正兰亭黑简体" panose="02000000000000000000" pitchFamily="2" charset="-122"/>
              <a:ea typeface="方正兰亭黑简体" panose="02000000000000000000" pitchFamily="2"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zh-CN" altLang="en-US" sz="1800" b="0" i="0" u="none" strike="noStrike" kern="1200" spc="0" baseline="0">
                <a:solidFill>
                  <a:schemeClr val="bg1"/>
                </a:solidFill>
                <a:latin typeface="方正兰亭中黑_GBK" panose="02000000000000000000" pitchFamily="2" charset="-122"/>
                <a:ea typeface="方正兰亭中黑_GBK" panose="02000000000000000000" pitchFamily="2" charset="-122"/>
                <a:cs typeface="+mn-cs"/>
              </a:defRPr>
            </a:pPr>
            <a:r>
              <a:rPr lang="zh-CN" altLang="en-US" dirty="0">
                <a:latin typeface="印品黑体" panose="00000500000000000000" pitchFamily="2" charset="-122"/>
                <a:ea typeface="印品黑体" panose="00000500000000000000" pitchFamily="2" charset="-122"/>
              </a:rPr>
              <a:t>年龄分布</a:t>
            </a:r>
            <a:endParaRPr lang="zh-CN" altLang="en-US" dirty="0">
              <a:latin typeface="印品黑体" panose="00000500000000000000" pitchFamily="2" charset="-122"/>
              <a:ea typeface="印品黑体" panose="00000500000000000000" pitchFamily="2" charset="-122"/>
            </a:endParaRPr>
          </a:p>
        </c:rich>
      </c:tx>
      <c:layout>
        <c:manualLayout>
          <c:xMode val="edge"/>
          <c:yMode val="edge"/>
          <c:x val="0.404795523246029"/>
          <c:y val="0"/>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年龄分布</c:v>
                </c:pt>
              </c:strCache>
            </c:strRef>
          </c:tx>
          <c:spPr>
            <a:solidFill>
              <a:schemeClr val="bg1"/>
            </a:solidFill>
            <a:ln>
              <a:noFill/>
            </a:ln>
            <a:effectLst/>
          </c:spPr>
          <c:invertIfNegative val="0"/>
          <c:dPt>
            <c:idx val="2"/>
            <c:invertIfNegative val="0"/>
            <c:bubble3D val="0"/>
            <c:spPr>
              <a:solidFill>
                <a:schemeClr val="bg1"/>
              </a:solidFill>
              <a:ln>
                <a:noFill/>
              </a:ln>
              <a:effectLst/>
            </c:spPr>
          </c:dPt>
          <c:dLbls>
            <c:delete val="1"/>
          </c:dLbls>
          <c:cat>
            <c:strRef>
              <c:f>Sheet1!$A$2:$A$6</c:f>
              <c:strCache>
                <c:ptCount val="5"/>
                <c:pt idx="0">
                  <c:v>50岁及以上</c:v>
                </c:pt>
                <c:pt idx="1">
                  <c:v>40-49岁</c:v>
                </c:pt>
                <c:pt idx="2">
                  <c:v>30-39岁</c:v>
                </c:pt>
                <c:pt idx="3">
                  <c:v>20-29岁</c:v>
                </c:pt>
                <c:pt idx="4">
                  <c:v>19岁及以下</c:v>
                </c:pt>
              </c:strCache>
            </c:strRef>
          </c:cat>
          <c:val>
            <c:numRef>
              <c:f>Sheet1!$B$2:$B$6</c:f>
              <c:numCache>
                <c:formatCode>0%</c:formatCode>
                <c:ptCount val="5"/>
                <c:pt idx="0">
                  <c:v>0.07</c:v>
                </c:pt>
                <c:pt idx="1">
                  <c:v>0.17</c:v>
                </c:pt>
                <c:pt idx="2">
                  <c:v>0.6</c:v>
                </c:pt>
                <c:pt idx="3">
                  <c:v>0.13</c:v>
                </c:pt>
                <c:pt idx="4">
                  <c:v>0.03</c:v>
                </c:pt>
              </c:numCache>
            </c:numRef>
          </c:val>
        </c:ser>
        <c:dLbls>
          <c:showLegendKey val="0"/>
          <c:showVal val="0"/>
          <c:showCatName val="0"/>
          <c:showSerName val="0"/>
          <c:showPercent val="0"/>
          <c:showBubbleSize val="0"/>
        </c:dLbls>
        <c:gapWidth val="219"/>
        <c:overlap val="-27"/>
        <c:axId val="783605744"/>
        <c:axId val="783606304"/>
      </c:barChart>
      <c:catAx>
        <c:axId val="78360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方正兰亭黑简体" panose="02000000000000000000" pitchFamily="2" charset="-122"/>
                <a:ea typeface="方正兰亭黑简体" panose="02000000000000000000" pitchFamily="2" charset="-122"/>
                <a:cs typeface="+mn-cs"/>
              </a:defRPr>
            </a:pPr>
          </a:p>
        </c:txPr>
        <c:crossAx val="783606304"/>
        <c:crosses val="autoZero"/>
        <c:auto val="1"/>
        <c:lblAlgn val="ctr"/>
        <c:lblOffset val="100"/>
        <c:noMultiLvlLbl val="0"/>
      </c:catAx>
      <c:valAx>
        <c:axId val="7836063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方正兰亭黑简体" panose="02000000000000000000" pitchFamily="2" charset="-122"/>
                <a:ea typeface="方正兰亭黑简体" panose="02000000000000000000" pitchFamily="2" charset="-122"/>
                <a:cs typeface="+mn-cs"/>
              </a:defRPr>
            </a:pPr>
          </a:p>
        </c:txPr>
        <c:crossAx val="78360574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3859683C-6CDA-4D0A-B134-D0CF4EC3926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FEE90F21-4EA9-4749-B3FF-E64F7896F833}"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CDB860D-56C1-4361-9B5F-A1AE2BF324F2}"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ea typeface="印品黑体"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F5732BB-E087-4A17-AFDE-850282AD8D7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3C7F85-2830-4F23-82D0-952F31529EA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F5732BB-E087-4A17-AFDE-850282AD8D7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3C7F85-2830-4F23-82D0-952F31529EA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F5732BB-E087-4A17-AFDE-850282AD8D7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3C7F85-2830-4F23-82D0-952F31529EA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F5732BB-E087-4A17-AFDE-850282AD8D7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3C7F85-2830-4F23-82D0-952F31529EA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F5732BB-E087-4A17-AFDE-850282AD8D7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3C7F85-2830-4F23-82D0-952F31529EA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F5732BB-E087-4A17-AFDE-850282AD8D7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3C7F85-2830-4F23-82D0-952F31529EA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F5732BB-E087-4A17-AFDE-850282AD8D7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A3C7F85-2830-4F23-82D0-952F31529EA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F5732BB-E087-4A17-AFDE-850282AD8D7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3C7F85-2830-4F23-82D0-952F31529EA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5732BB-E087-4A17-AFDE-850282AD8D7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3C7F85-2830-4F23-82D0-952F31529EA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F5732BB-E087-4A17-AFDE-850282AD8D7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3C7F85-2830-4F23-82D0-952F31529EA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F5732BB-E087-4A17-AFDE-850282AD8D7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3C7F85-2830-4F23-82D0-952F31529EA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9F5732BB-E087-4A17-AFDE-850282AD8D7F}"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0A3C7F85-2830-4F23-82D0-952F31529EA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2.jpeg"/><Relationship Id="rId2" Type="http://schemas.openxmlformats.org/officeDocument/2006/relationships/chart" Target="../charts/chart3.xml"/><Relationship Id="rId1"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5000" b="-5000"/>
          </a:stretch>
        </a:blipFill>
        <a:effectLst/>
      </p:bgPr>
    </p:bg>
    <p:spTree>
      <p:nvGrpSpPr>
        <p:cNvPr id="1" name=""/>
        <p:cNvGrpSpPr/>
        <p:nvPr/>
      </p:nvGrpSpPr>
      <p:grpSpPr>
        <a:xfrm>
          <a:off x="0" y="0"/>
          <a:ext cx="0" cy="0"/>
          <a:chOff x="0" y="0"/>
          <a:chExt cx="0" cy="0"/>
        </a:xfrm>
      </p:grpSpPr>
      <p:sp>
        <p:nvSpPr>
          <p:cNvPr id="8" name="文本框 7"/>
          <p:cNvSpPr txBox="1"/>
          <p:nvPr/>
        </p:nvSpPr>
        <p:spPr>
          <a:xfrm>
            <a:off x="4320548" y="1884403"/>
            <a:ext cx="3550920" cy="110680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印品黑体" panose="00000500000000000000" pitchFamily="2" charset="-122"/>
                <a:ea typeface="印品黑体" panose="00000500000000000000" pitchFamily="2" charset="-122"/>
                <a:cs typeface="+mn-cs"/>
              </a:rPr>
              <a:t>品味有位</a:t>
            </a:r>
            <a:endParaRPr kumimoji="0" lang="zh-CN" alt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印品黑体" panose="00000500000000000000" pitchFamily="2" charset="-122"/>
              <a:ea typeface="印品黑体" panose="00000500000000000000" pitchFamily="2" charset="-122"/>
              <a:cs typeface="+mn-cs"/>
            </a:endParaRPr>
          </a:p>
        </p:txBody>
      </p:sp>
      <p:sp>
        <p:nvSpPr>
          <p:cNvPr id="15" name="文本框 14"/>
          <p:cNvSpPr txBox="1"/>
          <p:nvPr/>
        </p:nvSpPr>
        <p:spPr>
          <a:xfrm>
            <a:off x="3457546" y="3981934"/>
            <a:ext cx="5276319" cy="398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rPr>
              <a:t>商业计划书</a:t>
            </a:r>
            <a:endParaRPr kumimoji="0" lang="zh-CN" altLang="en-US" sz="20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3" name="矩形 2"/>
          <p:cNvSpPr/>
          <p:nvPr/>
        </p:nvSpPr>
        <p:spPr>
          <a:xfrm>
            <a:off x="4719320" y="4750435"/>
            <a:ext cx="2752090" cy="335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rPr>
              <a:t>让服务更光荣</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4000" advTm="4000">
        <p14:vortex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649"/>
                            </p:stCondLst>
                            <p:childTnLst>
                              <p:par>
                                <p:cTn id="13" presetID="42"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anim calcmode="lin" valueType="num">
                                      <p:cBhvr>
                                        <p:cTn id="16" dur="500" fill="hold"/>
                                        <p:tgtEl>
                                          <p:spTgt spid="15"/>
                                        </p:tgtEl>
                                        <p:attrNameLst>
                                          <p:attrName>ppt_x</p:attrName>
                                        </p:attrNameLst>
                                      </p:cBhvr>
                                      <p:tavLst>
                                        <p:tav tm="0">
                                          <p:val>
                                            <p:strVal val="#ppt_x"/>
                                          </p:val>
                                        </p:tav>
                                        <p:tav tm="100000">
                                          <p:val>
                                            <p:strVal val="#ppt_x"/>
                                          </p:val>
                                        </p:tav>
                                      </p:tavLst>
                                    </p:anim>
                                    <p:anim calcmode="lin" valueType="num">
                                      <p:cBhvr>
                                        <p:cTn id="1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80">
                                          <p:stCondLst>
                                            <p:cond delay="0"/>
                                          </p:stCondLst>
                                        </p:cTn>
                                        <p:tgtEl>
                                          <p:spTgt spid="3"/>
                                        </p:tgtEl>
                                      </p:cBhvr>
                                    </p:animEffect>
                                    <p:anim calcmode="lin" valueType="num">
                                      <p:cBhvr>
                                        <p:cTn id="2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gtEl>
                                      </p:cBhvr>
                                      <p:to x="100000" y="60000"/>
                                    </p:animScale>
                                    <p:animScale>
                                      <p:cBhvr>
                                        <p:cTn id="29" dur="166" decel="50000">
                                          <p:stCondLst>
                                            <p:cond delay="676"/>
                                          </p:stCondLst>
                                        </p:cTn>
                                        <p:tgtEl>
                                          <p:spTgt spid="3"/>
                                        </p:tgtEl>
                                      </p:cBhvr>
                                      <p:to x="100000" y="100000"/>
                                    </p:animScale>
                                    <p:animScale>
                                      <p:cBhvr>
                                        <p:cTn id="30" dur="26">
                                          <p:stCondLst>
                                            <p:cond delay="1312"/>
                                          </p:stCondLst>
                                        </p:cTn>
                                        <p:tgtEl>
                                          <p:spTgt spid="3"/>
                                        </p:tgtEl>
                                      </p:cBhvr>
                                      <p:to x="100000" y="80000"/>
                                    </p:animScale>
                                    <p:animScale>
                                      <p:cBhvr>
                                        <p:cTn id="31" dur="166" decel="50000">
                                          <p:stCondLst>
                                            <p:cond delay="1338"/>
                                          </p:stCondLst>
                                        </p:cTn>
                                        <p:tgtEl>
                                          <p:spTgt spid="3"/>
                                        </p:tgtEl>
                                      </p:cBhvr>
                                      <p:to x="100000" y="100000"/>
                                    </p:animScale>
                                    <p:animScale>
                                      <p:cBhvr>
                                        <p:cTn id="32" dur="26">
                                          <p:stCondLst>
                                            <p:cond delay="1642"/>
                                          </p:stCondLst>
                                        </p:cTn>
                                        <p:tgtEl>
                                          <p:spTgt spid="3"/>
                                        </p:tgtEl>
                                      </p:cBhvr>
                                      <p:to x="100000" y="90000"/>
                                    </p:animScale>
                                    <p:animScale>
                                      <p:cBhvr>
                                        <p:cTn id="33" dur="166" decel="50000">
                                          <p:stCondLst>
                                            <p:cond delay="1668"/>
                                          </p:stCondLst>
                                        </p:cTn>
                                        <p:tgtEl>
                                          <p:spTgt spid="3"/>
                                        </p:tgtEl>
                                      </p:cBhvr>
                                      <p:to x="100000" y="100000"/>
                                    </p:animScale>
                                    <p:animScale>
                                      <p:cBhvr>
                                        <p:cTn id="34" dur="26">
                                          <p:stCondLst>
                                            <p:cond delay="1808"/>
                                          </p:stCondLst>
                                        </p:cTn>
                                        <p:tgtEl>
                                          <p:spTgt spid="3"/>
                                        </p:tgtEl>
                                      </p:cBhvr>
                                      <p:to x="100000" y="95000"/>
                                    </p:animScale>
                                    <p:animScale>
                                      <p:cBhvr>
                                        <p:cTn id="3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5000" b="-5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4629139" y="3986009"/>
            <a:ext cx="1371831" cy="1371831"/>
            <a:chOff x="4337039" y="4117416"/>
            <a:chExt cx="1371831" cy="1371831"/>
          </a:xfrm>
        </p:grpSpPr>
        <p:grpSp>
          <p:nvGrpSpPr>
            <p:cNvPr id="19" name="组合 18"/>
            <p:cNvGrpSpPr/>
            <p:nvPr/>
          </p:nvGrpSpPr>
          <p:grpSpPr>
            <a:xfrm>
              <a:off x="4337039" y="4117416"/>
              <a:ext cx="1371831" cy="1371831"/>
              <a:chOff x="4277955" y="3767258"/>
              <a:chExt cx="1371831" cy="1371831"/>
            </a:xfrm>
          </p:grpSpPr>
          <p:sp>
            <p:nvSpPr>
              <p:cNvPr id="17" name="泪滴形 16"/>
              <p:cNvSpPr/>
              <p:nvPr/>
            </p:nvSpPr>
            <p:spPr>
              <a:xfrm>
                <a:off x="4277955" y="3767258"/>
                <a:ext cx="1371831" cy="137183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18" name="椭圆 17"/>
              <p:cNvSpPr>
                <a:spLocks noChangeAspect="1"/>
              </p:cNvSpPr>
              <p:nvPr/>
            </p:nvSpPr>
            <p:spPr>
              <a:xfrm>
                <a:off x="4423870" y="3913173"/>
                <a:ext cx="1080000"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sp>
          <p:nvSpPr>
            <p:cNvPr id="71" name="Freeform 99"/>
            <p:cNvSpPr>
              <a:spLocks noEditPoints="1"/>
            </p:cNvSpPr>
            <p:nvPr/>
          </p:nvSpPr>
          <p:spPr bwMode="auto">
            <a:xfrm>
              <a:off x="4761092" y="4542225"/>
              <a:ext cx="523724" cy="522211"/>
            </a:xfrm>
            <a:custGeom>
              <a:avLst/>
              <a:gdLst>
                <a:gd name="T0" fmla="*/ 80 w 146"/>
                <a:gd name="T1" fmla="*/ 44 h 146"/>
                <a:gd name="T2" fmla="*/ 91 w 146"/>
                <a:gd name="T3" fmla="*/ 33 h 146"/>
                <a:gd name="T4" fmla="*/ 80 w 146"/>
                <a:gd name="T5" fmla="*/ 23 h 146"/>
                <a:gd name="T6" fmla="*/ 69 w 146"/>
                <a:gd name="T7" fmla="*/ 33 h 146"/>
                <a:gd name="T8" fmla="*/ 80 w 146"/>
                <a:gd name="T9" fmla="*/ 44 h 146"/>
                <a:gd name="T10" fmla="*/ 80 w 146"/>
                <a:gd name="T11" fmla="*/ 29 h 146"/>
                <a:gd name="T12" fmla="*/ 85 w 146"/>
                <a:gd name="T13" fmla="*/ 33 h 146"/>
                <a:gd name="T14" fmla="*/ 80 w 146"/>
                <a:gd name="T15" fmla="*/ 38 h 146"/>
                <a:gd name="T16" fmla="*/ 75 w 146"/>
                <a:gd name="T17" fmla="*/ 33 h 146"/>
                <a:gd name="T18" fmla="*/ 80 w 146"/>
                <a:gd name="T19" fmla="*/ 29 h 146"/>
                <a:gd name="T20" fmla="*/ 143 w 146"/>
                <a:gd name="T21" fmla="*/ 0 h 146"/>
                <a:gd name="T22" fmla="*/ 3 w 146"/>
                <a:gd name="T23" fmla="*/ 0 h 146"/>
                <a:gd name="T24" fmla="*/ 0 w 146"/>
                <a:gd name="T25" fmla="*/ 3 h 146"/>
                <a:gd name="T26" fmla="*/ 0 w 146"/>
                <a:gd name="T27" fmla="*/ 143 h 146"/>
                <a:gd name="T28" fmla="*/ 3 w 146"/>
                <a:gd name="T29" fmla="*/ 146 h 146"/>
                <a:gd name="T30" fmla="*/ 143 w 146"/>
                <a:gd name="T31" fmla="*/ 146 h 146"/>
                <a:gd name="T32" fmla="*/ 144 w 146"/>
                <a:gd name="T33" fmla="*/ 145 h 146"/>
                <a:gd name="T34" fmla="*/ 144 w 146"/>
                <a:gd name="T35" fmla="*/ 145 h 146"/>
                <a:gd name="T36" fmla="*/ 145 w 146"/>
                <a:gd name="T37" fmla="*/ 145 h 146"/>
                <a:gd name="T38" fmla="*/ 145 w 146"/>
                <a:gd name="T39" fmla="*/ 145 h 146"/>
                <a:gd name="T40" fmla="*/ 145 w 146"/>
                <a:gd name="T41" fmla="*/ 144 h 146"/>
                <a:gd name="T42" fmla="*/ 146 w 146"/>
                <a:gd name="T43" fmla="*/ 143 h 146"/>
                <a:gd name="T44" fmla="*/ 146 w 146"/>
                <a:gd name="T45" fmla="*/ 143 h 146"/>
                <a:gd name="T46" fmla="*/ 146 w 146"/>
                <a:gd name="T47" fmla="*/ 3 h 146"/>
                <a:gd name="T48" fmla="*/ 143 w 146"/>
                <a:gd name="T49" fmla="*/ 0 h 146"/>
                <a:gd name="T50" fmla="*/ 6 w 146"/>
                <a:gd name="T51" fmla="*/ 140 h 146"/>
                <a:gd name="T52" fmla="*/ 6 w 146"/>
                <a:gd name="T53" fmla="*/ 107 h 146"/>
                <a:gd name="T54" fmla="*/ 55 w 146"/>
                <a:gd name="T55" fmla="*/ 58 h 146"/>
                <a:gd name="T56" fmla="*/ 135 w 146"/>
                <a:gd name="T57" fmla="*/ 140 h 146"/>
                <a:gd name="T58" fmla="*/ 6 w 146"/>
                <a:gd name="T59" fmla="*/ 140 h 146"/>
                <a:gd name="T60" fmla="*/ 140 w 146"/>
                <a:gd name="T61" fmla="*/ 135 h 146"/>
                <a:gd name="T62" fmla="*/ 86 w 146"/>
                <a:gd name="T63" fmla="*/ 81 h 146"/>
                <a:gd name="T64" fmla="*/ 107 w 146"/>
                <a:gd name="T65" fmla="*/ 59 h 146"/>
                <a:gd name="T66" fmla="*/ 140 w 146"/>
                <a:gd name="T67" fmla="*/ 92 h 146"/>
                <a:gd name="T68" fmla="*/ 140 w 146"/>
                <a:gd name="T69" fmla="*/ 135 h 146"/>
                <a:gd name="T70" fmla="*/ 140 w 146"/>
                <a:gd name="T71" fmla="*/ 84 h 146"/>
                <a:gd name="T72" fmla="*/ 109 w 146"/>
                <a:gd name="T73" fmla="*/ 53 h 146"/>
                <a:gd name="T74" fmla="*/ 105 w 146"/>
                <a:gd name="T75" fmla="*/ 53 h 146"/>
                <a:gd name="T76" fmla="*/ 82 w 146"/>
                <a:gd name="T77" fmla="*/ 76 h 146"/>
                <a:gd name="T78" fmla="*/ 57 w 146"/>
                <a:gd name="T79" fmla="*/ 52 h 146"/>
                <a:gd name="T80" fmla="*/ 55 w 146"/>
                <a:gd name="T81" fmla="*/ 51 h 146"/>
                <a:gd name="T82" fmla="*/ 55 w 146"/>
                <a:gd name="T83" fmla="*/ 51 h 146"/>
                <a:gd name="T84" fmla="*/ 53 w 146"/>
                <a:gd name="T85" fmla="*/ 52 h 146"/>
                <a:gd name="T86" fmla="*/ 6 w 146"/>
                <a:gd name="T87" fmla="*/ 98 h 146"/>
                <a:gd name="T88" fmla="*/ 6 w 146"/>
                <a:gd name="T89" fmla="*/ 6 h 146"/>
                <a:gd name="T90" fmla="*/ 140 w 146"/>
                <a:gd name="T91" fmla="*/ 6 h 146"/>
                <a:gd name="T92" fmla="*/ 140 w 146"/>
                <a:gd name="T93" fmla="*/ 8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46">
                  <a:moveTo>
                    <a:pt x="80" y="44"/>
                  </a:moveTo>
                  <a:cubicBezTo>
                    <a:pt x="86" y="44"/>
                    <a:pt x="91" y="39"/>
                    <a:pt x="91" y="33"/>
                  </a:cubicBezTo>
                  <a:cubicBezTo>
                    <a:pt x="91" y="27"/>
                    <a:pt x="86" y="23"/>
                    <a:pt x="80" y="23"/>
                  </a:cubicBezTo>
                  <a:cubicBezTo>
                    <a:pt x="74" y="23"/>
                    <a:pt x="69" y="27"/>
                    <a:pt x="69" y="33"/>
                  </a:cubicBezTo>
                  <a:cubicBezTo>
                    <a:pt x="69" y="39"/>
                    <a:pt x="74" y="44"/>
                    <a:pt x="80" y="44"/>
                  </a:cubicBezTo>
                  <a:close/>
                  <a:moveTo>
                    <a:pt x="80" y="29"/>
                  </a:moveTo>
                  <a:cubicBezTo>
                    <a:pt x="83" y="29"/>
                    <a:pt x="85" y="31"/>
                    <a:pt x="85" y="33"/>
                  </a:cubicBezTo>
                  <a:cubicBezTo>
                    <a:pt x="85" y="36"/>
                    <a:pt x="83" y="38"/>
                    <a:pt x="80" y="38"/>
                  </a:cubicBezTo>
                  <a:cubicBezTo>
                    <a:pt x="78" y="38"/>
                    <a:pt x="75" y="36"/>
                    <a:pt x="75" y="33"/>
                  </a:cubicBezTo>
                  <a:cubicBezTo>
                    <a:pt x="75" y="31"/>
                    <a:pt x="78" y="29"/>
                    <a:pt x="80" y="29"/>
                  </a:cubicBezTo>
                  <a:close/>
                  <a:moveTo>
                    <a:pt x="143" y="0"/>
                  </a:moveTo>
                  <a:cubicBezTo>
                    <a:pt x="3" y="0"/>
                    <a:pt x="3" y="0"/>
                    <a:pt x="3" y="0"/>
                  </a:cubicBezTo>
                  <a:cubicBezTo>
                    <a:pt x="2" y="0"/>
                    <a:pt x="0" y="2"/>
                    <a:pt x="0" y="3"/>
                  </a:cubicBezTo>
                  <a:cubicBezTo>
                    <a:pt x="0" y="143"/>
                    <a:pt x="0" y="143"/>
                    <a:pt x="0" y="143"/>
                  </a:cubicBezTo>
                  <a:cubicBezTo>
                    <a:pt x="0" y="144"/>
                    <a:pt x="2" y="146"/>
                    <a:pt x="3" y="146"/>
                  </a:cubicBezTo>
                  <a:cubicBezTo>
                    <a:pt x="143" y="146"/>
                    <a:pt x="143" y="146"/>
                    <a:pt x="143" y="146"/>
                  </a:cubicBezTo>
                  <a:cubicBezTo>
                    <a:pt x="143" y="146"/>
                    <a:pt x="143" y="146"/>
                    <a:pt x="144" y="145"/>
                  </a:cubicBezTo>
                  <a:cubicBezTo>
                    <a:pt x="144" y="145"/>
                    <a:pt x="144" y="145"/>
                    <a:pt x="144" y="145"/>
                  </a:cubicBezTo>
                  <a:cubicBezTo>
                    <a:pt x="144" y="145"/>
                    <a:pt x="145" y="145"/>
                    <a:pt x="145" y="145"/>
                  </a:cubicBezTo>
                  <a:cubicBezTo>
                    <a:pt x="145" y="145"/>
                    <a:pt x="145" y="145"/>
                    <a:pt x="145" y="145"/>
                  </a:cubicBezTo>
                  <a:cubicBezTo>
                    <a:pt x="145" y="144"/>
                    <a:pt x="145" y="144"/>
                    <a:pt x="145" y="144"/>
                  </a:cubicBezTo>
                  <a:cubicBezTo>
                    <a:pt x="145" y="143"/>
                    <a:pt x="146" y="143"/>
                    <a:pt x="146" y="143"/>
                  </a:cubicBezTo>
                  <a:cubicBezTo>
                    <a:pt x="146" y="143"/>
                    <a:pt x="146" y="143"/>
                    <a:pt x="146" y="143"/>
                  </a:cubicBezTo>
                  <a:cubicBezTo>
                    <a:pt x="146" y="3"/>
                    <a:pt x="146" y="3"/>
                    <a:pt x="146" y="3"/>
                  </a:cubicBezTo>
                  <a:cubicBezTo>
                    <a:pt x="146" y="2"/>
                    <a:pt x="144" y="0"/>
                    <a:pt x="143" y="0"/>
                  </a:cubicBezTo>
                  <a:close/>
                  <a:moveTo>
                    <a:pt x="6" y="140"/>
                  </a:moveTo>
                  <a:cubicBezTo>
                    <a:pt x="6" y="107"/>
                    <a:pt x="6" y="107"/>
                    <a:pt x="6" y="107"/>
                  </a:cubicBezTo>
                  <a:cubicBezTo>
                    <a:pt x="55" y="58"/>
                    <a:pt x="55" y="58"/>
                    <a:pt x="55" y="58"/>
                  </a:cubicBezTo>
                  <a:cubicBezTo>
                    <a:pt x="135" y="140"/>
                    <a:pt x="135" y="140"/>
                    <a:pt x="135" y="140"/>
                  </a:cubicBezTo>
                  <a:lnTo>
                    <a:pt x="6" y="140"/>
                  </a:lnTo>
                  <a:close/>
                  <a:moveTo>
                    <a:pt x="140" y="135"/>
                  </a:moveTo>
                  <a:cubicBezTo>
                    <a:pt x="86" y="81"/>
                    <a:pt x="86" y="81"/>
                    <a:pt x="86" y="81"/>
                  </a:cubicBezTo>
                  <a:cubicBezTo>
                    <a:pt x="107" y="59"/>
                    <a:pt x="107" y="59"/>
                    <a:pt x="107" y="59"/>
                  </a:cubicBezTo>
                  <a:cubicBezTo>
                    <a:pt x="140" y="92"/>
                    <a:pt x="140" y="92"/>
                    <a:pt x="140" y="92"/>
                  </a:cubicBezTo>
                  <a:lnTo>
                    <a:pt x="140" y="135"/>
                  </a:lnTo>
                  <a:close/>
                  <a:moveTo>
                    <a:pt x="140" y="84"/>
                  </a:moveTo>
                  <a:cubicBezTo>
                    <a:pt x="109" y="53"/>
                    <a:pt x="109" y="53"/>
                    <a:pt x="109" y="53"/>
                  </a:cubicBezTo>
                  <a:cubicBezTo>
                    <a:pt x="108" y="52"/>
                    <a:pt x="106" y="52"/>
                    <a:pt x="105" y="53"/>
                  </a:cubicBezTo>
                  <a:cubicBezTo>
                    <a:pt x="82" y="76"/>
                    <a:pt x="82" y="76"/>
                    <a:pt x="82" y="76"/>
                  </a:cubicBezTo>
                  <a:cubicBezTo>
                    <a:pt x="57" y="52"/>
                    <a:pt x="57" y="52"/>
                    <a:pt x="57" y="52"/>
                  </a:cubicBezTo>
                  <a:cubicBezTo>
                    <a:pt x="57" y="51"/>
                    <a:pt x="56" y="51"/>
                    <a:pt x="55" y="51"/>
                  </a:cubicBezTo>
                  <a:cubicBezTo>
                    <a:pt x="55" y="51"/>
                    <a:pt x="55" y="51"/>
                    <a:pt x="55" y="51"/>
                  </a:cubicBezTo>
                  <a:cubicBezTo>
                    <a:pt x="54" y="51"/>
                    <a:pt x="54" y="51"/>
                    <a:pt x="53" y="52"/>
                  </a:cubicBezTo>
                  <a:cubicBezTo>
                    <a:pt x="6" y="98"/>
                    <a:pt x="6" y="98"/>
                    <a:pt x="6" y="98"/>
                  </a:cubicBezTo>
                  <a:cubicBezTo>
                    <a:pt x="6" y="6"/>
                    <a:pt x="6" y="6"/>
                    <a:pt x="6" y="6"/>
                  </a:cubicBezTo>
                  <a:cubicBezTo>
                    <a:pt x="140" y="6"/>
                    <a:pt x="140" y="6"/>
                    <a:pt x="140" y="6"/>
                  </a:cubicBezTo>
                  <a:lnTo>
                    <a:pt x="140" y="84"/>
                  </a:lnTo>
                  <a:close/>
                </a:path>
              </a:pathLst>
            </a:custGeom>
            <a:solidFill>
              <a:schemeClr val="tx1"/>
            </a:solidFill>
            <a:ln>
              <a:noFill/>
            </a:ln>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grpSp>
      <p:grpSp>
        <p:nvGrpSpPr>
          <p:cNvPr id="13" name="组合 12"/>
          <p:cNvGrpSpPr/>
          <p:nvPr/>
        </p:nvGrpSpPr>
        <p:grpSpPr>
          <a:xfrm>
            <a:off x="6316409" y="3986009"/>
            <a:ext cx="1371831" cy="1371831"/>
            <a:chOff x="6024309" y="4117416"/>
            <a:chExt cx="1371831" cy="1371831"/>
          </a:xfrm>
        </p:grpSpPr>
        <p:grpSp>
          <p:nvGrpSpPr>
            <p:cNvPr id="61" name="组合 60"/>
            <p:cNvGrpSpPr/>
            <p:nvPr/>
          </p:nvGrpSpPr>
          <p:grpSpPr>
            <a:xfrm flipH="1">
              <a:off x="6024309" y="4117416"/>
              <a:ext cx="1371831" cy="1371831"/>
              <a:chOff x="4277955" y="3767258"/>
              <a:chExt cx="1371831" cy="1371831"/>
            </a:xfrm>
          </p:grpSpPr>
          <p:sp>
            <p:nvSpPr>
              <p:cNvPr id="62" name="泪滴形 61"/>
              <p:cNvSpPr/>
              <p:nvPr/>
            </p:nvSpPr>
            <p:spPr>
              <a:xfrm>
                <a:off x="4277955" y="3767258"/>
                <a:ext cx="1371831" cy="137183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63" name="椭圆 62"/>
              <p:cNvSpPr>
                <a:spLocks noChangeAspect="1"/>
              </p:cNvSpPr>
              <p:nvPr/>
            </p:nvSpPr>
            <p:spPr>
              <a:xfrm>
                <a:off x="4423870" y="3913173"/>
                <a:ext cx="1080000"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sp>
          <p:nvSpPr>
            <p:cNvPr id="72" name="Freeform 156"/>
            <p:cNvSpPr>
              <a:spLocks noEditPoints="1"/>
            </p:cNvSpPr>
            <p:nvPr/>
          </p:nvSpPr>
          <p:spPr bwMode="auto">
            <a:xfrm>
              <a:off x="6420019" y="4542225"/>
              <a:ext cx="580408" cy="585922"/>
            </a:xfrm>
            <a:custGeom>
              <a:avLst/>
              <a:gdLst>
                <a:gd name="T0" fmla="*/ 39 w 178"/>
                <a:gd name="T1" fmla="*/ 57 h 180"/>
                <a:gd name="T2" fmla="*/ 53 w 178"/>
                <a:gd name="T3" fmla="*/ 57 h 180"/>
                <a:gd name="T4" fmla="*/ 45 w 178"/>
                <a:gd name="T5" fmla="*/ 57 h 180"/>
                <a:gd name="T6" fmla="*/ 47 w 178"/>
                <a:gd name="T7" fmla="*/ 57 h 180"/>
                <a:gd name="T8" fmla="*/ 105 w 178"/>
                <a:gd name="T9" fmla="*/ 50 h 180"/>
                <a:gd name="T10" fmla="*/ 105 w 178"/>
                <a:gd name="T11" fmla="*/ 63 h 180"/>
                <a:gd name="T12" fmla="*/ 105 w 178"/>
                <a:gd name="T13" fmla="*/ 50 h 180"/>
                <a:gd name="T14" fmla="*/ 105 w 178"/>
                <a:gd name="T15" fmla="*/ 56 h 180"/>
                <a:gd name="T16" fmla="*/ 104 w 178"/>
                <a:gd name="T17" fmla="*/ 57 h 180"/>
                <a:gd name="T18" fmla="*/ 159 w 178"/>
                <a:gd name="T19" fmla="*/ 26 h 180"/>
                <a:gd name="T20" fmla="*/ 159 w 178"/>
                <a:gd name="T21" fmla="*/ 32 h 180"/>
                <a:gd name="T22" fmla="*/ 172 w 178"/>
                <a:gd name="T23" fmla="*/ 37 h 180"/>
                <a:gd name="T24" fmla="*/ 167 w 178"/>
                <a:gd name="T25" fmla="*/ 130 h 180"/>
                <a:gd name="T26" fmla="*/ 145 w 178"/>
                <a:gd name="T27" fmla="*/ 133 h 180"/>
                <a:gd name="T28" fmla="*/ 100 w 178"/>
                <a:gd name="T29" fmla="*/ 131 h 180"/>
                <a:gd name="T30" fmla="*/ 75 w 178"/>
                <a:gd name="T31" fmla="*/ 130 h 180"/>
                <a:gd name="T32" fmla="*/ 72 w 178"/>
                <a:gd name="T33" fmla="*/ 133 h 180"/>
                <a:gd name="T34" fmla="*/ 97 w 178"/>
                <a:gd name="T35" fmla="*/ 136 h 180"/>
                <a:gd name="T36" fmla="*/ 148 w 178"/>
                <a:gd name="T37" fmla="*/ 180 h 180"/>
                <a:gd name="T38" fmla="*/ 151 w 178"/>
                <a:gd name="T39" fmla="*/ 177 h 180"/>
                <a:gd name="T40" fmla="*/ 167 w 178"/>
                <a:gd name="T41" fmla="*/ 136 h 180"/>
                <a:gd name="T42" fmla="*/ 178 w 178"/>
                <a:gd name="T43" fmla="*/ 37 h 180"/>
                <a:gd name="T44" fmla="*/ 75 w 178"/>
                <a:gd name="T45" fmla="*/ 50 h 180"/>
                <a:gd name="T46" fmla="*/ 75 w 178"/>
                <a:gd name="T47" fmla="*/ 63 h 180"/>
                <a:gd name="T48" fmla="*/ 75 w 178"/>
                <a:gd name="T49" fmla="*/ 50 h 180"/>
                <a:gd name="T50" fmla="*/ 75 w 178"/>
                <a:gd name="T51" fmla="*/ 56 h 180"/>
                <a:gd name="T52" fmla="*/ 75 w 178"/>
                <a:gd name="T53" fmla="*/ 57 h 180"/>
                <a:gd name="T54" fmla="*/ 152 w 178"/>
                <a:gd name="T55" fmla="*/ 99 h 180"/>
                <a:gd name="T56" fmla="*/ 140 w 178"/>
                <a:gd name="T57" fmla="*/ 0 h 180"/>
                <a:gd name="T58" fmla="*/ 0 w 178"/>
                <a:gd name="T59" fmla="*/ 11 h 180"/>
                <a:gd name="T60" fmla="*/ 11 w 178"/>
                <a:gd name="T61" fmla="*/ 110 h 180"/>
                <a:gd name="T62" fmla="*/ 27 w 178"/>
                <a:gd name="T63" fmla="*/ 151 h 180"/>
                <a:gd name="T64" fmla="*/ 30 w 178"/>
                <a:gd name="T65" fmla="*/ 154 h 180"/>
                <a:gd name="T66" fmla="*/ 81 w 178"/>
                <a:gd name="T67" fmla="*/ 110 h 180"/>
                <a:gd name="T68" fmla="*/ 78 w 178"/>
                <a:gd name="T69" fmla="*/ 105 h 180"/>
                <a:gd name="T70" fmla="*/ 33 w 178"/>
                <a:gd name="T71" fmla="*/ 107 h 180"/>
                <a:gd name="T72" fmla="*/ 11 w 178"/>
                <a:gd name="T73" fmla="*/ 104 h 180"/>
                <a:gd name="T74" fmla="*/ 6 w 178"/>
                <a:gd name="T75" fmla="*/ 11 h 180"/>
                <a:gd name="T76" fmla="*/ 140 w 178"/>
                <a:gd name="T77" fmla="*/ 6 h 180"/>
                <a:gd name="T78" fmla="*/ 146 w 178"/>
                <a:gd name="T79" fmla="*/ 99 h 180"/>
                <a:gd name="T80" fmla="*/ 80 w 178"/>
                <a:gd name="T81"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80">
                  <a:moveTo>
                    <a:pt x="46" y="50"/>
                  </a:moveTo>
                  <a:cubicBezTo>
                    <a:pt x="42" y="50"/>
                    <a:pt x="39" y="53"/>
                    <a:pt x="39" y="57"/>
                  </a:cubicBezTo>
                  <a:cubicBezTo>
                    <a:pt x="39" y="60"/>
                    <a:pt x="42" y="63"/>
                    <a:pt x="46" y="63"/>
                  </a:cubicBezTo>
                  <a:cubicBezTo>
                    <a:pt x="49" y="63"/>
                    <a:pt x="53" y="60"/>
                    <a:pt x="53" y="57"/>
                  </a:cubicBezTo>
                  <a:cubicBezTo>
                    <a:pt x="53" y="53"/>
                    <a:pt x="49" y="50"/>
                    <a:pt x="46" y="50"/>
                  </a:cubicBezTo>
                  <a:close/>
                  <a:moveTo>
                    <a:pt x="45" y="57"/>
                  </a:moveTo>
                  <a:cubicBezTo>
                    <a:pt x="45" y="56"/>
                    <a:pt x="45" y="56"/>
                    <a:pt x="46" y="56"/>
                  </a:cubicBezTo>
                  <a:cubicBezTo>
                    <a:pt x="46" y="56"/>
                    <a:pt x="47" y="56"/>
                    <a:pt x="47" y="57"/>
                  </a:cubicBezTo>
                  <a:cubicBezTo>
                    <a:pt x="47" y="58"/>
                    <a:pt x="45" y="58"/>
                    <a:pt x="45" y="57"/>
                  </a:cubicBezTo>
                  <a:close/>
                  <a:moveTo>
                    <a:pt x="105" y="50"/>
                  </a:moveTo>
                  <a:cubicBezTo>
                    <a:pt x="102" y="50"/>
                    <a:pt x="98" y="53"/>
                    <a:pt x="98" y="57"/>
                  </a:cubicBezTo>
                  <a:cubicBezTo>
                    <a:pt x="98" y="60"/>
                    <a:pt x="102" y="63"/>
                    <a:pt x="105" y="63"/>
                  </a:cubicBezTo>
                  <a:cubicBezTo>
                    <a:pt x="109" y="63"/>
                    <a:pt x="112" y="60"/>
                    <a:pt x="112" y="57"/>
                  </a:cubicBezTo>
                  <a:cubicBezTo>
                    <a:pt x="112" y="53"/>
                    <a:pt x="109" y="50"/>
                    <a:pt x="105" y="50"/>
                  </a:cubicBezTo>
                  <a:close/>
                  <a:moveTo>
                    <a:pt x="104" y="57"/>
                  </a:moveTo>
                  <a:cubicBezTo>
                    <a:pt x="104" y="56"/>
                    <a:pt x="105" y="56"/>
                    <a:pt x="105" y="56"/>
                  </a:cubicBezTo>
                  <a:cubicBezTo>
                    <a:pt x="106" y="56"/>
                    <a:pt x="106" y="56"/>
                    <a:pt x="106" y="57"/>
                  </a:cubicBezTo>
                  <a:cubicBezTo>
                    <a:pt x="106" y="58"/>
                    <a:pt x="104" y="58"/>
                    <a:pt x="104" y="57"/>
                  </a:cubicBezTo>
                  <a:close/>
                  <a:moveTo>
                    <a:pt x="167" y="26"/>
                  </a:moveTo>
                  <a:cubicBezTo>
                    <a:pt x="159" y="26"/>
                    <a:pt x="159" y="26"/>
                    <a:pt x="159" y="26"/>
                  </a:cubicBezTo>
                  <a:cubicBezTo>
                    <a:pt x="158" y="26"/>
                    <a:pt x="156" y="27"/>
                    <a:pt x="156" y="29"/>
                  </a:cubicBezTo>
                  <a:cubicBezTo>
                    <a:pt x="156" y="31"/>
                    <a:pt x="158" y="32"/>
                    <a:pt x="159" y="32"/>
                  </a:cubicBezTo>
                  <a:cubicBezTo>
                    <a:pt x="167" y="32"/>
                    <a:pt x="167" y="32"/>
                    <a:pt x="167" y="32"/>
                  </a:cubicBezTo>
                  <a:cubicBezTo>
                    <a:pt x="170" y="32"/>
                    <a:pt x="172" y="34"/>
                    <a:pt x="172" y="37"/>
                  </a:cubicBezTo>
                  <a:cubicBezTo>
                    <a:pt x="172" y="125"/>
                    <a:pt x="172" y="125"/>
                    <a:pt x="172" y="125"/>
                  </a:cubicBezTo>
                  <a:cubicBezTo>
                    <a:pt x="172" y="128"/>
                    <a:pt x="170" y="130"/>
                    <a:pt x="167" y="130"/>
                  </a:cubicBezTo>
                  <a:cubicBezTo>
                    <a:pt x="148" y="130"/>
                    <a:pt x="148" y="130"/>
                    <a:pt x="148" y="130"/>
                  </a:cubicBezTo>
                  <a:cubicBezTo>
                    <a:pt x="146" y="130"/>
                    <a:pt x="145" y="131"/>
                    <a:pt x="145" y="133"/>
                  </a:cubicBezTo>
                  <a:cubicBezTo>
                    <a:pt x="145" y="171"/>
                    <a:pt x="145" y="171"/>
                    <a:pt x="145" y="171"/>
                  </a:cubicBezTo>
                  <a:cubicBezTo>
                    <a:pt x="100" y="131"/>
                    <a:pt x="100" y="131"/>
                    <a:pt x="100" y="131"/>
                  </a:cubicBezTo>
                  <a:cubicBezTo>
                    <a:pt x="100" y="130"/>
                    <a:pt x="99" y="130"/>
                    <a:pt x="98" y="130"/>
                  </a:cubicBezTo>
                  <a:cubicBezTo>
                    <a:pt x="75" y="130"/>
                    <a:pt x="75" y="130"/>
                    <a:pt x="75" y="130"/>
                  </a:cubicBezTo>
                  <a:cubicBezTo>
                    <a:pt x="75" y="130"/>
                    <a:pt x="75" y="130"/>
                    <a:pt x="75" y="130"/>
                  </a:cubicBezTo>
                  <a:cubicBezTo>
                    <a:pt x="73" y="130"/>
                    <a:pt x="72" y="131"/>
                    <a:pt x="72" y="133"/>
                  </a:cubicBezTo>
                  <a:cubicBezTo>
                    <a:pt x="72" y="135"/>
                    <a:pt x="73" y="136"/>
                    <a:pt x="75" y="136"/>
                  </a:cubicBezTo>
                  <a:cubicBezTo>
                    <a:pt x="97" y="136"/>
                    <a:pt x="97" y="136"/>
                    <a:pt x="97" y="136"/>
                  </a:cubicBezTo>
                  <a:cubicBezTo>
                    <a:pt x="146" y="179"/>
                    <a:pt x="146" y="179"/>
                    <a:pt x="146" y="179"/>
                  </a:cubicBezTo>
                  <a:cubicBezTo>
                    <a:pt x="146" y="180"/>
                    <a:pt x="147" y="180"/>
                    <a:pt x="148" y="180"/>
                  </a:cubicBezTo>
                  <a:cubicBezTo>
                    <a:pt x="148" y="180"/>
                    <a:pt x="149" y="180"/>
                    <a:pt x="149" y="180"/>
                  </a:cubicBezTo>
                  <a:cubicBezTo>
                    <a:pt x="150" y="179"/>
                    <a:pt x="151" y="178"/>
                    <a:pt x="151" y="177"/>
                  </a:cubicBezTo>
                  <a:cubicBezTo>
                    <a:pt x="151" y="136"/>
                    <a:pt x="151" y="136"/>
                    <a:pt x="151" y="136"/>
                  </a:cubicBezTo>
                  <a:cubicBezTo>
                    <a:pt x="167" y="136"/>
                    <a:pt x="167" y="136"/>
                    <a:pt x="167" y="136"/>
                  </a:cubicBezTo>
                  <a:cubicBezTo>
                    <a:pt x="173" y="136"/>
                    <a:pt x="178" y="131"/>
                    <a:pt x="178" y="125"/>
                  </a:cubicBezTo>
                  <a:cubicBezTo>
                    <a:pt x="178" y="37"/>
                    <a:pt x="178" y="37"/>
                    <a:pt x="178" y="37"/>
                  </a:cubicBezTo>
                  <a:cubicBezTo>
                    <a:pt x="178" y="31"/>
                    <a:pt x="173" y="26"/>
                    <a:pt x="167" y="26"/>
                  </a:cubicBezTo>
                  <a:close/>
                  <a:moveTo>
                    <a:pt x="75" y="50"/>
                  </a:moveTo>
                  <a:cubicBezTo>
                    <a:pt x="72" y="50"/>
                    <a:pt x="69" y="53"/>
                    <a:pt x="69" y="57"/>
                  </a:cubicBezTo>
                  <a:cubicBezTo>
                    <a:pt x="69" y="60"/>
                    <a:pt x="72" y="63"/>
                    <a:pt x="75" y="63"/>
                  </a:cubicBezTo>
                  <a:cubicBezTo>
                    <a:pt x="79" y="63"/>
                    <a:pt x="82" y="60"/>
                    <a:pt x="82" y="57"/>
                  </a:cubicBezTo>
                  <a:cubicBezTo>
                    <a:pt x="82" y="53"/>
                    <a:pt x="79" y="50"/>
                    <a:pt x="75" y="50"/>
                  </a:cubicBezTo>
                  <a:close/>
                  <a:moveTo>
                    <a:pt x="75" y="57"/>
                  </a:moveTo>
                  <a:cubicBezTo>
                    <a:pt x="75" y="56"/>
                    <a:pt x="75" y="56"/>
                    <a:pt x="75" y="56"/>
                  </a:cubicBezTo>
                  <a:cubicBezTo>
                    <a:pt x="76" y="56"/>
                    <a:pt x="76" y="56"/>
                    <a:pt x="76" y="57"/>
                  </a:cubicBezTo>
                  <a:cubicBezTo>
                    <a:pt x="76" y="58"/>
                    <a:pt x="75" y="58"/>
                    <a:pt x="75" y="57"/>
                  </a:cubicBezTo>
                  <a:close/>
                  <a:moveTo>
                    <a:pt x="140" y="110"/>
                  </a:moveTo>
                  <a:cubicBezTo>
                    <a:pt x="147" y="110"/>
                    <a:pt x="152" y="105"/>
                    <a:pt x="152" y="99"/>
                  </a:cubicBezTo>
                  <a:cubicBezTo>
                    <a:pt x="152" y="11"/>
                    <a:pt x="152" y="11"/>
                    <a:pt x="152" y="11"/>
                  </a:cubicBezTo>
                  <a:cubicBezTo>
                    <a:pt x="152" y="5"/>
                    <a:pt x="147" y="0"/>
                    <a:pt x="140" y="0"/>
                  </a:cubicBezTo>
                  <a:cubicBezTo>
                    <a:pt x="11" y="0"/>
                    <a:pt x="11" y="0"/>
                    <a:pt x="11" y="0"/>
                  </a:cubicBezTo>
                  <a:cubicBezTo>
                    <a:pt x="5" y="0"/>
                    <a:pt x="0" y="5"/>
                    <a:pt x="0" y="11"/>
                  </a:cubicBezTo>
                  <a:cubicBezTo>
                    <a:pt x="0" y="99"/>
                    <a:pt x="0" y="99"/>
                    <a:pt x="0" y="99"/>
                  </a:cubicBezTo>
                  <a:cubicBezTo>
                    <a:pt x="0" y="105"/>
                    <a:pt x="5" y="110"/>
                    <a:pt x="11" y="110"/>
                  </a:cubicBezTo>
                  <a:cubicBezTo>
                    <a:pt x="27" y="110"/>
                    <a:pt x="27" y="110"/>
                    <a:pt x="27" y="110"/>
                  </a:cubicBezTo>
                  <a:cubicBezTo>
                    <a:pt x="27" y="151"/>
                    <a:pt x="27" y="151"/>
                    <a:pt x="27" y="151"/>
                  </a:cubicBezTo>
                  <a:cubicBezTo>
                    <a:pt x="27" y="153"/>
                    <a:pt x="28" y="154"/>
                    <a:pt x="29" y="154"/>
                  </a:cubicBezTo>
                  <a:cubicBezTo>
                    <a:pt x="29" y="154"/>
                    <a:pt x="30" y="154"/>
                    <a:pt x="30" y="154"/>
                  </a:cubicBezTo>
                  <a:cubicBezTo>
                    <a:pt x="31" y="154"/>
                    <a:pt x="31" y="154"/>
                    <a:pt x="32" y="154"/>
                  </a:cubicBezTo>
                  <a:cubicBezTo>
                    <a:pt x="81" y="110"/>
                    <a:pt x="81" y="110"/>
                    <a:pt x="81" y="110"/>
                  </a:cubicBezTo>
                  <a:lnTo>
                    <a:pt x="140" y="110"/>
                  </a:lnTo>
                  <a:close/>
                  <a:moveTo>
                    <a:pt x="78" y="105"/>
                  </a:moveTo>
                  <a:cubicBezTo>
                    <a:pt x="33" y="145"/>
                    <a:pt x="33" y="145"/>
                    <a:pt x="33" y="145"/>
                  </a:cubicBezTo>
                  <a:cubicBezTo>
                    <a:pt x="33" y="107"/>
                    <a:pt x="33" y="107"/>
                    <a:pt x="33" y="107"/>
                  </a:cubicBezTo>
                  <a:cubicBezTo>
                    <a:pt x="33" y="105"/>
                    <a:pt x="32" y="104"/>
                    <a:pt x="30" y="104"/>
                  </a:cubicBezTo>
                  <a:cubicBezTo>
                    <a:pt x="11" y="104"/>
                    <a:pt x="11" y="104"/>
                    <a:pt x="11" y="104"/>
                  </a:cubicBezTo>
                  <a:cubicBezTo>
                    <a:pt x="8" y="104"/>
                    <a:pt x="6" y="102"/>
                    <a:pt x="6" y="99"/>
                  </a:cubicBezTo>
                  <a:cubicBezTo>
                    <a:pt x="6" y="11"/>
                    <a:pt x="6" y="11"/>
                    <a:pt x="6" y="11"/>
                  </a:cubicBezTo>
                  <a:cubicBezTo>
                    <a:pt x="6" y="9"/>
                    <a:pt x="8" y="6"/>
                    <a:pt x="11" y="6"/>
                  </a:cubicBezTo>
                  <a:cubicBezTo>
                    <a:pt x="140" y="6"/>
                    <a:pt x="140" y="6"/>
                    <a:pt x="140" y="6"/>
                  </a:cubicBezTo>
                  <a:cubicBezTo>
                    <a:pt x="143" y="6"/>
                    <a:pt x="146" y="9"/>
                    <a:pt x="146" y="11"/>
                  </a:cubicBezTo>
                  <a:cubicBezTo>
                    <a:pt x="146" y="99"/>
                    <a:pt x="146" y="99"/>
                    <a:pt x="146" y="99"/>
                  </a:cubicBezTo>
                  <a:cubicBezTo>
                    <a:pt x="146" y="102"/>
                    <a:pt x="143" y="104"/>
                    <a:pt x="140" y="104"/>
                  </a:cubicBezTo>
                  <a:cubicBezTo>
                    <a:pt x="80" y="104"/>
                    <a:pt x="80" y="104"/>
                    <a:pt x="80" y="104"/>
                  </a:cubicBezTo>
                  <a:cubicBezTo>
                    <a:pt x="79" y="104"/>
                    <a:pt x="78" y="104"/>
                    <a:pt x="78" y="105"/>
                  </a:cubicBezTo>
                  <a:close/>
                </a:path>
              </a:pathLst>
            </a:custGeom>
            <a:solidFill>
              <a:schemeClr val="tx1"/>
            </a:solidFill>
            <a:ln>
              <a:noFill/>
            </a:ln>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grpSp>
      <p:grpSp>
        <p:nvGrpSpPr>
          <p:cNvPr id="7" name="组合 6"/>
          <p:cNvGrpSpPr/>
          <p:nvPr/>
        </p:nvGrpSpPr>
        <p:grpSpPr>
          <a:xfrm>
            <a:off x="4629139" y="2242814"/>
            <a:ext cx="1371831" cy="1371831"/>
            <a:chOff x="4337039" y="2374221"/>
            <a:chExt cx="1371831" cy="1371831"/>
          </a:xfrm>
        </p:grpSpPr>
        <p:grpSp>
          <p:nvGrpSpPr>
            <p:cNvPr id="45" name="组合 44"/>
            <p:cNvGrpSpPr/>
            <p:nvPr/>
          </p:nvGrpSpPr>
          <p:grpSpPr>
            <a:xfrm flipV="1">
              <a:off x="4337039" y="2374221"/>
              <a:ext cx="1371831" cy="1371831"/>
              <a:chOff x="4277955" y="3767258"/>
              <a:chExt cx="1371831" cy="1371831"/>
            </a:xfrm>
          </p:grpSpPr>
          <p:sp>
            <p:nvSpPr>
              <p:cNvPr id="49" name="泪滴形 48"/>
              <p:cNvSpPr/>
              <p:nvPr/>
            </p:nvSpPr>
            <p:spPr>
              <a:xfrm>
                <a:off x="4277955" y="3767258"/>
                <a:ext cx="1371831" cy="137183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50" name="椭圆 49"/>
              <p:cNvSpPr>
                <a:spLocks noChangeAspect="1"/>
              </p:cNvSpPr>
              <p:nvPr/>
            </p:nvSpPr>
            <p:spPr>
              <a:xfrm>
                <a:off x="4423870" y="3913173"/>
                <a:ext cx="1080000"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sp>
          <p:nvSpPr>
            <p:cNvPr id="73" name="Freeform 107"/>
            <p:cNvSpPr>
              <a:spLocks noEditPoints="1"/>
            </p:cNvSpPr>
            <p:nvPr/>
          </p:nvSpPr>
          <p:spPr bwMode="auto">
            <a:xfrm>
              <a:off x="4761092" y="2749543"/>
              <a:ext cx="566164" cy="550524"/>
            </a:xfrm>
            <a:custGeom>
              <a:avLst/>
              <a:gdLst>
                <a:gd name="T0" fmla="*/ 134 w 153"/>
                <a:gd name="T1" fmla="*/ 70 h 149"/>
                <a:gd name="T2" fmla="*/ 131 w 153"/>
                <a:gd name="T3" fmla="*/ 73 h 149"/>
                <a:gd name="T4" fmla="*/ 131 w 153"/>
                <a:gd name="T5" fmla="*/ 143 h 149"/>
                <a:gd name="T6" fmla="*/ 6 w 153"/>
                <a:gd name="T7" fmla="*/ 143 h 149"/>
                <a:gd name="T8" fmla="*/ 6 w 153"/>
                <a:gd name="T9" fmla="*/ 18 h 149"/>
                <a:gd name="T10" fmla="*/ 85 w 153"/>
                <a:gd name="T11" fmla="*/ 18 h 149"/>
                <a:gd name="T12" fmla="*/ 88 w 153"/>
                <a:gd name="T13" fmla="*/ 15 h 149"/>
                <a:gd name="T14" fmla="*/ 85 w 153"/>
                <a:gd name="T15" fmla="*/ 12 h 149"/>
                <a:gd name="T16" fmla="*/ 3 w 153"/>
                <a:gd name="T17" fmla="*/ 12 h 149"/>
                <a:gd name="T18" fmla="*/ 0 w 153"/>
                <a:gd name="T19" fmla="*/ 15 h 149"/>
                <a:gd name="T20" fmla="*/ 0 w 153"/>
                <a:gd name="T21" fmla="*/ 146 h 149"/>
                <a:gd name="T22" fmla="*/ 3 w 153"/>
                <a:gd name="T23" fmla="*/ 149 h 149"/>
                <a:gd name="T24" fmla="*/ 134 w 153"/>
                <a:gd name="T25" fmla="*/ 149 h 149"/>
                <a:gd name="T26" fmla="*/ 137 w 153"/>
                <a:gd name="T27" fmla="*/ 146 h 149"/>
                <a:gd name="T28" fmla="*/ 137 w 153"/>
                <a:gd name="T29" fmla="*/ 73 h 149"/>
                <a:gd name="T30" fmla="*/ 134 w 153"/>
                <a:gd name="T31" fmla="*/ 70 h 149"/>
                <a:gd name="T32" fmla="*/ 134 w 153"/>
                <a:gd name="T33" fmla="*/ 8 h 149"/>
                <a:gd name="T34" fmla="*/ 117 w 153"/>
                <a:gd name="T35" fmla="*/ 0 h 149"/>
                <a:gd name="T36" fmla="*/ 108 w 153"/>
                <a:gd name="T37" fmla="*/ 5 h 149"/>
                <a:gd name="T38" fmla="*/ 108 w 153"/>
                <a:gd name="T39" fmla="*/ 6 h 149"/>
                <a:gd name="T40" fmla="*/ 105 w 153"/>
                <a:gd name="T41" fmla="*/ 10 h 149"/>
                <a:gd name="T42" fmla="*/ 68 w 153"/>
                <a:gd name="T43" fmla="*/ 64 h 149"/>
                <a:gd name="T44" fmla="*/ 67 w 153"/>
                <a:gd name="T45" fmla="*/ 65 h 149"/>
                <a:gd name="T46" fmla="*/ 65 w 153"/>
                <a:gd name="T47" fmla="*/ 100 h 149"/>
                <a:gd name="T48" fmla="*/ 67 w 153"/>
                <a:gd name="T49" fmla="*/ 103 h 149"/>
                <a:gd name="T50" fmla="*/ 68 w 153"/>
                <a:gd name="T51" fmla="*/ 103 h 149"/>
                <a:gd name="T52" fmla="*/ 69 w 153"/>
                <a:gd name="T53" fmla="*/ 103 h 149"/>
                <a:gd name="T54" fmla="*/ 104 w 153"/>
                <a:gd name="T55" fmla="*/ 91 h 149"/>
                <a:gd name="T56" fmla="*/ 105 w 153"/>
                <a:gd name="T57" fmla="*/ 90 h 149"/>
                <a:gd name="T58" fmla="*/ 141 w 153"/>
                <a:gd name="T59" fmla="*/ 39 h 149"/>
                <a:gd name="T60" fmla="*/ 142 w 153"/>
                <a:gd name="T61" fmla="*/ 36 h 149"/>
                <a:gd name="T62" fmla="*/ 146 w 153"/>
                <a:gd name="T63" fmla="*/ 32 h 149"/>
                <a:gd name="T64" fmla="*/ 146 w 153"/>
                <a:gd name="T65" fmla="*/ 31 h 149"/>
                <a:gd name="T66" fmla="*/ 134 w 153"/>
                <a:gd name="T67" fmla="*/ 8 h 149"/>
                <a:gd name="T68" fmla="*/ 72 w 153"/>
                <a:gd name="T69" fmla="*/ 96 h 149"/>
                <a:gd name="T70" fmla="*/ 73 w 153"/>
                <a:gd name="T71" fmla="*/ 69 h 149"/>
                <a:gd name="T72" fmla="*/ 79 w 153"/>
                <a:gd name="T73" fmla="*/ 74 h 149"/>
                <a:gd name="T74" fmla="*/ 81 w 153"/>
                <a:gd name="T75" fmla="*/ 76 h 149"/>
                <a:gd name="T76" fmla="*/ 89 w 153"/>
                <a:gd name="T77" fmla="*/ 82 h 149"/>
                <a:gd name="T78" fmla="*/ 91 w 153"/>
                <a:gd name="T79" fmla="*/ 84 h 149"/>
                <a:gd name="T80" fmla="*/ 97 w 153"/>
                <a:gd name="T81" fmla="*/ 87 h 149"/>
                <a:gd name="T82" fmla="*/ 72 w 153"/>
                <a:gd name="T83" fmla="*/ 96 h 149"/>
                <a:gd name="T84" fmla="*/ 102 w 153"/>
                <a:gd name="T85" fmla="*/ 84 h 149"/>
                <a:gd name="T86" fmla="*/ 94 w 153"/>
                <a:gd name="T87" fmla="*/ 78 h 149"/>
                <a:gd name="T88" fmla="*/ 84 w 153"/>
                <a:gd name="T89" fmla="*/ 71 h 149"/>
                <a:gd name="T90" fmla="*/ 75 w 153"/>
                <a:gd name="T91" fmla="*/ 63 h 149"/>
                <a:gd name="T92" fmla="*/ 108 w 153"/>
                <a:gd name="T93" fmla="*/ 16 h 149"/>
                <a:gd name="T94" fmla="*/ 108 w 153"/>
                <a:gd name="T95" fmla="*/ 15 h 149"/>
                <a:gd name="T96" fmla="*/ 124 w 153"/>
                <a:gd name="T97" fmla="*/ 22 h 149"/>
                <a:gd name="T98" fmla="*/ 136 w 153"/>
                <a:gd name="T99" fmla="*/ 34 h 149"/>
                <a:gd name="T100" fmla="*/ 102 w 153"/>
                <a:gd name="T101" fmla="*/ 84 h 149"/>
                <a:gd name="T102" fmla="*/ 141 w 153"/>
                <a:gd name="T103" fmla="*/ 28 h 149"/>
                <a:gd name="T104" fmla="*/ 141 w 153"/>
                <a:gd name="T105" fmla="*/ 28 h 149"/>
                <a:gd name="T106" fmla="*/ 140 w 153"/>
                <a:gd name="T107" fmla="*/ 29 h 149"/>
                <a:gd name="T108" fmla="*/ 128 w 153"/>
                <a:gd name="T109" fmla="*/ 17 h 149"/>
                <a:gd name="T110" fmla="*/ 112 w 153"/>
                <a:gd name="T111" fmla="*/ 10 h 149"/>
                <a:gd name="T112" fmla="*/ 112 w 153"/>
                <a:gd name="T113" fmla="*/ 10 h 149"/>
                <a:gd name="T114" fmla="*/ 113 w 153"/>
                <a:gd name="T115" fmla="*/ 9 h 149"/>
                <a:gd name="T116" fmla="*/ 117 w 153"/>
                <a:gd name="T117" fmla="*/ 6 h 149"/>
                <a:gd name="T118" fmla="*/ 130 w 153"/>
                <a:gd name="T119" fmla="*/ 13 h 149"/>
                <a:gd name="T120" fmla="*/ 141 w 153"/>
                <a:gd name="T121" fmla="*/ 2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 h="149">
                  <a:moveTo>
                    <a:pt x="134" y="70"/>
                  </a:moveTo>
                  <a:cubicBezTo>
                    <a:pt x="133" y="70"/>
                    <a:pt x="131" y="72"/>
                    <a:pt x="131" y="73"/>
                  </a:cubicBezTo>
                  <a:cubicBezTo>
                    <a:pt x="131" y="143"/>
                    <a:pt x="131" y="143"/>
                    <a:pt x="131" y="143"/>
                  </a:cubicBezTo>
                  <a:cubicBezTo>
                    <a:pt x="6" y="143"/>
                    <a:pt x="6" y="143"/>
                    <a:pt x="6" y="143"/>
                  </a:cubicBezTo>
                  <a:cubicBezTo>
                    <a:pt x="6" y="18"/>
                    <a:pt x="6" y="18"/>
                    <a:pt x="6" y="18"/>
                  </a:cubicBezTo>
                  <a:cubicBezTo>
                    <a:pt x="85" y="18"/>
                    <a:pt x="85" y="18"/>
                    <a:pt x="85" y="18"/>
                  </a:cubicBezTo>
                  <a:cubicBezTo>
                    <a:pt x="86" y="18"/>
                    <a:pt x="88" y="16"/>
                    <a:pt x="88" y="15"/>
                  </a:cubicBezTo>
                  <a:cubicBezTo>
                    <a:pt x="88" y="13"/>
                    <a:pt x="86" y="12"/>
                    <a:pt x="85" y="12"/>
                  </a:cubicBezTo>
                  <a:cubicBezTo>
                    <a:pt x="3" y="12"/>
                    <a:pt x="3" y="12"/>
                    <a:pt x="3" y="12"/>
                  </a:cubicBezTo>
                  <a:cubicBezTo>
                    <a:pt x="2" y="12"/>
                    <a:pt x="0" y="13"/>
                    <a:pt x="0" y="15"/>
                  </a:cubicBezTo>
                  <a:cubicBezTo>
                    <a:pt x="0" y="146"/>
                    <a:pt x="0" y="146"/>
                    <a:pt x="0" y="146"/>
                  </a:cubicBezTo>
                  <a:cubicBezTo>
                    <a:pt x="0" y="148"/>
                    <a:pt x="2" y="149"/>
                    <a:pt x="3" y="149"/>
                  </a:cubicBezTo>
                  <a:cubicBezTo>
                    <a:pt x="134" y="149"/>
                    <a:pt x="134" y="149"/>
                    <a:pt x="134" y="149"/>
                  </a:cubicBezTo>
                  <a:cubicBezTo>
                    <a:pt x="136" y="149"/>
                    <a:pt x="137" y="148"/>
                    <a:pt x="137" y="146"/>
                  </a:cubicBezTo>
                  <a:cubicBezTo>
                    <a:pt x="137" y="73"/>
                    <a:pt x="137" y="73"/>
                    <a:pt x="137" y="73"/>
                  </a:cubicBezTo>
                  <a:cubicBezTo>
                    <a:pt x="137" y="72"/>
                    <a:pt x="136" y="70"/>
                    <a:pt x="134" y="70"/>
                  </a:cubicBezTo>
                  <a:close/>
                  <a:moveTo>
                    <a:pt x="134" y="8"/>
                  </a:moveTo>
                  <a:cubicBezTo>
                    <a:pt x="127" y="3"/>
                    <a:pt x="121" y="0"/>
                    <a:pt x="117" y="0"/>
                  </a:cubicBezTo>
                  <a:cubicBezTo>
                    <a:pt x="114" y="0"/>
                    <a:pt x="111" y="2"/>
                    <a:pt x="108" y="5"/>
                  </a:cubicBezTo>
                  <a:cubicBezTo>
                    <a:pt x="108" y="6"/>
                    <a:pt x="108" y="6"/>
                    <a:pt x="108" y="6"/>
                  </a:cubicBezTo>
                  <a:cubicBezTo>
                    <a:pt x="107" y="7"/>
                    <a:pt x="106" y="9"/>
                    <a:pt x="105" y="10"/>
                  </a:cubicBezTo>
                  <a:cubicBezTo>
                    <a:pt x="68" y="64"/>
                    <a:pt x="68" y="64"/>
                    <a:pt x="68" y="64"/>
                  </a:cubicBezTo>
                  <a:cubicBezTo>
                    <a:pt x="67" y="64"/>
                    <a:pt x="67" y="65"/>
                    <a:pt x="67" y="65"/>
                  </a:cubicBezTo>
                  <a:cubicBezTo>
                    <a:pt x="65" y="100"/>
                    <a:pt x="65" y="100"/>
                    <a:pt x="65" y="100"/>
                  </a:cubicBezTo>
                  <a:cubicBezTo>
                    <a:pt x="65" y="101"/>
                    <a:pt x="66" y="102"/>
                    <a:pt x="67" y="103"/>
                  </a:cubicBezTo>
                  <a:cubicBezTo>
                    <a:pt x="67" y="103"/>
                    <a:pt x="68" y="103"/>
                    <a:pt x="68" y="103"/>
                  </a:cubicBezTo>
                  <a:cubicBezTo>
                    <a:pt x="69" y="103"/>
                    <a:pt x="69" y="103"/>
                    <a:pt x="69" y="103"/>
                  </a:cubicBezTo>
                  <a:cubicBezTo>
                    <a:pt x="104" y="91"/>
                    <a:pt x="104" y="91"/>
                    <a:pt x="104" y="91"/>
                  </a:cubicBezTo>
                  <a:cubicBezTo>
                    <a:pt x="104" y="91"/>
                    <a:pt x="105" y="91"/>
                    <a:pt x="105" y="90"/>
                  </a:cubicBezTo>
                  <a:cubicBezTo>
                    <a:pt x="141" y="39"/>
                    <a:pt x="141" y="39"/>
                    <a:pt x="141" y="39"/>
                  </a:cubicBezTo>
                  <a:cubicBezTo>
                    <a:pt x="142" y="36"/>
                    <a:pt x="142" y="36"/>
                    <a:pt x="142" y="36"/>
                  </a:cubicBezTo>
                  <a:cubicBezTo>
                    <a:pt x="144" y="34"/>
                    <a:pt x="145" y="33"/>
                    <a:pt x="146" y="32"/>
                  </a:cubicBezTo>
                  <a:cubicBezTo>
                    <a:pt x="146" y="31"/>
                    <a:pt x="146" y="31"/>
                    <a:pt x="146" y="31"/>
                  </a:cubicBezTo>
                  <a:cubicBezTo>
                    <a:pt x="153" y="22"/>
                    <a:pt x="144" y="14"/>
                    <a:pt x="134" y="8"/>
                  </a:cubicBezTo>
                  <a:close/>
                  <a:moveTo>
                    <a:pt x="72" y="96"/>
                  </a:moveTo>
                  <a:cubicBezTo>
                    <a:pt x="73" y="69"/>
                    <a:pt x="73" y="69"/>
                    <a:pt x="73" y="69"/>
                  </a:cubicBezTo>
                  <a:cubicBezTo>
                    <a:pt x="75" y="70"/>
                    <a:pt x="78" y="72"/>
                    <a:pt x="79" y="74"/>
                  </a:cubicBezTo>
                  <a:cubicBezTo>
                    <a:pt x="79" y="75"/>
                    <a:pt x="80" y="76"/>
                    <a:pt x="81" y="76"/>
                  </a:cubicBezTo>
                  <a:cubicBezTo>
                    <a:pt x="81" y="76"/>
                    <a:pt x="87" y="77"/>
                    <a:pt x="89" y="82"/>
                  </a:cubicBezTo>
                  <a:cubicBezTo>
                    <a:pt x="89" y="83"/>
                    <a:pt x="90" y="84"/>
                    <a:pt x="91" y="84"/>
                  </a:cubicBezTo>
                  <a:cubicBezTo>
                    <a:pt x="91" y="84"/>
                    <a:pt x="94" y="84"/>
                    <a:pt x="97" y="87"/>
                  </a:cubicBezTo>
                  <a:lnTo>
                    <a:pt x="72" y="96"/>
                  </a:lnTo>
                  <a:close/>
                  <a:moveTo>
                    <a:pt x="102" y="84"/>
                  </a:moveTo>
                  <a:cubicBezTo>
                    <a:pt x="99" y="80"/>
                    <a:pt x="96" y="79"/>
                    <a:pt x="94" y="78"/>
                  </a:cubicBezTo>
                  <a:cubicBezTo>
                    <a:pt x="91" y="74"/>
                    <a:pt x="86" y="72"/>
                    <a:pt x="84" y="71"/>
                  </a:cubicBezTo>
                  <a:cubicBezTo>
                    <a:pt x="82" y="67"/>
                    <a:pt x="78" y="65"/>
                    <a:pt x="75" y="63"/>
                  </a:cubicBezTo>
                  <a:cubicBezTo>
                    <a:pt x="108" y="16"/>
                    <a:pt x="108" y="16"/>
                    <a:pt x="108" y="16"/>
                  </a:cubicBezTo>
                  <a:cubicBezTo>
                    <a:pt x="108" y="15"/>
                    <a:pt x="108" y="15"/>
                    <a:pt x="108" y="15"/>
                  </a:cubicBezTo>
                  <a:cubicBezTo>
                    <a:pt x="113" y="16"/>
                    <a:pt x="119" y="18"/>
                    <a:pt x="124" y="22"/>
                  </a:cubicBezTo>
                  <a:cubicBezTo>
                    <a:pt x="130" y="26"/>
                    <a:pt x="134" y="31"/>
                    <a:pt x="136" y="34"/>
                  </a:cubicBezTo>
                  <a:lnTo>
                    <a:pt x="102" y="84"/>
                  </a:lnTo>
                  <a:close/>
                  <a:moveTo>
                    <a:pt x="141" y="28"/>
                  </a:moveTo>
                  <a:cubicBezTo>
                    <a:pt x="141" y="28"/>
                    <a:pt x="141" y="28"/>
                    <a:pt x="141" y="28"/>
                  </a:cubicBezTo>
                  <a:cubicBezTo>
                    <a:pt x="140" y="29"/>
                    <a:pt x="140" y="29"/>
                    <a:pt x="140" y="29"/>
                  </a:cubicBezTo>
                  <a:cubicBezTo>
                    <a:pt x="137" y="25"/>
                    <a:pt x="133" y="21"/>
                    <a:pt x="128" y="17"/>
                  </a:cubicBezTo>
                  <a:cubicBezTo>
                    <a:pt x="122" y="14"/>
                    <a:pt x="117" y="11"/>
                    <a:pt x="112" y="10"/>
                  </a:cubicBezTo>
                  <a:cubicBezTo>
                    <a:pt x="112" y="10"/>
                    <a:pt x="112" y="10"/>
                    <a:pt x="112" y="10"/>
                  </a:cubicBezTo>
                  <a:cubicBezTo>
                    <a:pt x="113" y="9"/>
                    <a:pt x="113" y="9"/>
                    <a:pt x="113" y="9"/>
                  </a:cubicBezTo>
                  <a:cubicBezTo>
                    <a:pt x="114" y="7"/>
                    <a:pt x="116" y="6"/>
                    <a:pt x="117" y="6"/>
                  </a:cubicBezTo>
                  <a:cubicBezTo>
                    <a:pt x="120" y="6"/>
                    <a:pt x="124" y="8"/>
                    <a:pt x="130" y="13"/>
                  </a:cubicBezTo>
                  <a:cubicBezTo>
                    <a:pt x="144" y="22"/>
                    <a:pt x="143" y="25"/>
                    <a:pt x="141" y="28"/>
                  </a:cubicBezTo>
                  <a:close/>
                </a:path>
              </a:pathLst>
            </a:custGeom>
            <a:solidFill>
              <a:schemeClr val="tx1"/>
            </a:solidFill>
            <a:ln>
              <a:noFill/>
            </a:ln>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grpSp>
      <p:grpSp>
        <p:nvGrpSpPr>
          <p:cNvPr id="10" name="组合 9"/>
          <p:cNvGrpSpPr/>
          <p:nvPr/>
        </p:nvGrpSpPr>
        <p:grpSpPr>
          <a:xfrm>
            <a:off x="6316409" y="2242814"/>
            <a:ext cx="1371831" cy="1371831"/>
            <a:chOff x="6024309" y="2374221"/>
            <a:chExt cx="1371831" cy="1371831"/>
          </a:xfrm>
        </p:grpSpPr>
        <p:grpSp>
          <p:nvGrpSpPr>
            <p:cNvPr id="64" name="组合 63"/>
            <p:cNvGrpSpPr/>
            <p:nvPr/>
          </p:nvGrpSpPr>
          <p:grpSpPr>
            <a:xfrm flipH="1" flipV="1">
              <a:off x="6024309" y="2374221"/>
              <a:ext cx="1371831" cy="1371831"/>
              <a:chOff x="4277955" y="3767258"/>
              <a:chExt cx="1371831" cy="1371831"/>
            </a:xfrm>
          </p:grpSpPr>
          <p:sp>
            <p:nvSpPr>
              <p:cNvPr id="65" name="泪滴形 64"/>
              <p:cNvSpPr/>
              <p:nvPr/>
            </p:nvSpPr>
            <p:spPr>
              <a:xfrm>
                <a:off x="4277955" y="3767258"/>
                <a:ext cx="1371831" cy="137183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66" name="椭圆 65"/>
              <p:cNvSpPr>
                <a:spLocks noChangeAspect="1"/>
              </p:cNvSpPr>
              <p:nvPr/>
            </p:nvSpPr>
            <p:spPr>
              <a:xfrm>
                <a:off x="4423870" y="3913173"/>
                <a:ext cx="1080000"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sp>
          <p:nvSpPr>
            <p:cNvPr id="74" name="Freeform 155"/>
            <p:cNvSpPr>
              <a:spLocks noEditPoints="1"/>
            </p:cNvSpPr>
            <p:nvPr/>
          </p:nvSpPr>
          <p:spPr bwMode="auto">
            <a:xfrm>
              <a:off x="6441896" y="2844717"/>
              <a:ext cx="536655" cy="511244"/>
            </a:xfrm>
            <a:custGeom>
              <a:avLst/>
              <a:gdLst>
                <a:gd name="T0" fmla="*/ 106 w 152"/>
                <a:gd name="T1" fmla="*/ 49 h 145"/>
                <a:gd name="T2" fmla="*/ 99 w 152"/>
                <a:gd name="T3" fmla="*/ 56 h 145"/>
                <a:gd name="T4" fmla="*/ 106 w 152"/>
                <a:gd name="T5" fmla="*/ 63 h 145"/>
                <a:gd name="T6" fmla="*/ 113 w 152"/>
                <a:gd name="T7" fmla="*/ 56 h 145"/>
                <a:gd name="T8" fmla="*/ 106 w 152"/>
                <a:gd name="T9" fmla="*/ 49 h 145"/>
                <a:gd name="T10" fmla="*/ 105 w 152"/>
                <a:gd name="T11" fmla="*/ 56 h 145"/>
                <a:gd name="T12" fmla="*/ 106 w 152"/>
                <a:gd name="T13" fmla="*/ 55 h 145"/>
                <a:gd name="T14" fmla="*/ 107 w 152"/>
                <a:gd name="T15" fmla="*/ 56 h 145"/>
                <a:gd name="T16" fmla="*/ 105 w 152"/>
                <a:gd name="T17" fmla="*/ 56 h 145"/>
                <a:gd name="T18" fmla="*/ 46 w 152"/>
                <a:gd name="T19" fmla="*/ 49 h 145"/>
                <a:gd name="T20" fmla="*/ 39 w 152"/>
                <a:gd name="T21" fmla="*/ 56 h 145"/>
                <a:gd name="T22" fmla="*/ 46 w 152"/>
                <a:gd name="T23" fmla="*/ 63 h 145"/>
                <a:gd name="T24" fmla="*/ 53 w 152"/>
                <a:gd name="T25" fmla="*/ 56 h 145"/>
                <a:gd name="T26" fmla="*/ 46 w 152"/>
                <a:gd name="T27" fmla="*/ 49 h 145"/>
                <a:gd name="T28" fmla="*/ 45 w 152"/>
                <a:gd name="T29" fmla="*/ 56 h 145"/>
                <a:gd name="T30" fmla="*/ 46 w 152"/>
                <a:gd name="T31" fmla="*/ 55 h 145"/>
                <a:gd name="T32" fmla="*/ 47 w 152"/>
                <a:gd name="T33" fmla="*/ 56 h 145"/>
                <a:gd name="T34" fmla="*/ 45 w 152"/>
                <a:gd name="T35" fmla="*/ 56 h 145"/>
                <a:gd name="T36" fmla="*/ 141 w 152"/>
                <a:gd name="T37" fmla="*/ 0 h 145"/>
                <a:gd name="T38" fmla="*/ 11 w 152"/>
                <a:gd name="T39" fmla="*/ 0 h 145"/>
                <a:gd name="T40" fmla="*/ 0 w 152"/>
                <a:gd name="T41" fmla="*/ 11 h 145"/>
                <a:gd name="T42" fmla="*/ 0 w 152"/>
                <a:gd name="T43" fmla="*/ 99 h 145"/>
                <a:gd name="T44" fmla="*/ 11 w 152"/>
                <a:gd name="T45" fmla="*/ 110 h 145"/>
                <a:gd name="T46" fmla="*/ 53 w 152"/>
                <a:gd name="T47" fmla="*/ 110 h 145"/>
                <a:gd name="T48" fmla="*/ 74 w 152"/>
                <a:gd name="T49" fmla="*/ 143 h 145"/>
                <a:gd name="T50" fmla="*/ 76 w 152"/>
                <a:gd name="T51" fmla="*/ 145 h 145"/>
                <a:gd name="T52" fmla="*/ 79 w 152"/>
                <a:gd name="T53" fmla="*/ 143 h 145"/>
                <a:gd name="T54" fmla="*/ 100 w 152"/>
                <a:gd name="T55" fmla="*/ 110 h 145"/>
                <a:gd name="T56" fmla="*/ 141 w 152"/>
                <a:gd name="T57" fmla="*/ 110 h 145"/>
                <a:gd name="T58" fmla="*/ 152 w 152"/>
                <a:gd name="T59" fmla="*/ 99 h 145"/>
                <a:gd name="T60" fmla="*/ 152 w 152"/>
                <a:gd name="T61" fmla="*/ 11 h 145"/>
                <a:gd name="T62" fmla="*/ 141 w 152"/>
                <a:gd name="T63" fmla="*/ 0 h 145"/>
                <a:gd name="T64" fmla="*/ 146 w 152"/>
                <a:gd name="T65" fmla="*/ 99 h 145"/>
                <a:gd name="T66" fmla="*/ 141 w 152"/>
                <a:gd name="T67" fmla="*/ 104 h 145"/>
                <a:gd name="T68" fmla="*/ 98 w 152"/>
                <a:gd name="T69" fmla="*/ 104 h 145"/>
                <a:gd name="T70" fmla="*/ 97 w 152"/>
                <a:gd name="T71" fmla="*/ 104 h 145"/>
                <a:gd name="T72" fmla="*/ 97 w 152"/>
                <a:gd name="T73" fmla="*/ 104 h 145"/>
                <a:gd name="T74" fmla="*/ 97 w 152"/>
                <a:gd name="T75" fmla="*/ 104 h 145"/>
                <a:gd name="T76" fmla="*/ 95 w 152"/>
                <a:gd name="T77" fmla="*/ 105 h 145"/>
                <a:gd name="T78" fmla="*/ 76 w 152"/>
                <a:gd name="T79" fmla="*/ 136 h 145"/>
                <a:gd name="T80" fmla="*/ 57 w 152"/>
                <a:gd name="T81" fmla="*/ 105 h 145"/>
                <a:gd name="T82" fmla="*/ 55 w 152"/>
                <a:gd name="T83" fmla="*/ 104 h 145"/>
                <a:gd name="T84" fmla="*/ 55 w 152"/>
                <a:gd name="T85" fmla="*/ 104 h 145"/>
                <a:gd name="T86" fmla="*/ 55 w 152"/>
                <a:gd name="T87" fmla="*/ 104 h 145"/>
                <a:gd name="T88" fmla="*/ 54 w 152"/>
                <a:gd name="T89" fmla="*/ 104 h 145"/>
                <a:gd name="T90" fmla="*/ 11 w 152"/>
                <a:gd name="T91" fmla="*/ 104 h 145"/>
                <a:gd name="T92" fmla="*/ 6 w 152"/>
                <a:gd name="T93" fmla="*/ 99 h 145"/>
                <a:gd name="T94" fmla="*/ 6 w 152"/>
                <a:gd name="T95" fmla="*/ 11 h 145"/>
                <a:gd name="T96" fmla="*/ 11 w 152"/>
                <a:gd name="T97" fmla="*/ 6 h 145"/>
                <a:gd name="T98" fmla="*/ 141 w 152"/>
                <a:gd name="T99" fmla="*/ 6 h 145"/>
                <a:gd name="T100" fmla="*/ 146 w 152"/>
                <a:gd name="T101" fmla="*/ 11 h 145"/>
                <a:gd name="T102" fmla="*/ 146 w 152"/>
                <a:gd name="T103" fmla="*/ 99 h 145"/>
                <a:gd name="T104" fmla="*/ 76 w 152"/>
                <a:gd name="T105" fmla="*/ 49 h 145"/>
                <a:gd name="T106" fmla="*/ 69 w 152"/>
                <a:gd name="T107" fmla="*/ 56 h 145"/>
                <a:gd name="T108" fmla="*/ 76 w 152"/>
                <a:gd name="T109" fmla="*/ 63 h 145"/>
                <a:gd name="T110" fmla="*/ 83 w 152"/>
                <a:gd name="T111" fmla="*/ 56 h 145"/>
                <a:gd name="T112" fmla="*/ 76 w 152"/>
                <a:gd name="T113" fmla="*/ 49 h 145"/>
                <a:gd name="T114" fmla="*/ 75 w 152"/>
                <a:gd name="T115" fmla="*/ 56 h 145"/>
                <a:gd name="T116" fmla="*/ 76 w 152"/>
                <a:gd name="T117" fmla="*/ 55 h 145"/>
                <a:gd name="T118" fmla="*/ 77 w 152"/>
                <a:gd name="T119" fmla="*/ 56 h 145"/>
                <a:gd name="T120" fmla="*/ 75 w 152"/>
                <a:gd name="T121" fmla="*/ 5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145">
                  <a:moveTo>
                    <a:pt x="106" y="49"/>
                  </a:moveTo>
                  <a:cubicBezTo>
                    <a:pt x="102" y="49"/>
                    <a:pt x="99" y="53"/>
                    <a:pt x="99" y="56"/>
                  </a:cubicBezTo>
                  <a:cubicBezTo>
                    <a:pt x="99" y="60"/>
                    <a:pt x="102" y="63"/>
                    <a:pt x="106" y="63"/>
                  </a:cubicBezTo>
                  <a:cubicBezTo>
                    <a:pt x="109" y="63"/>
                    <a:pt x="113" y="60"/>
                    <a:pt x="113" y="56"/>
                  </a:cubicBezTo>
                  <a:cubicBezTo>
                    <a:pt x="113" y="53"/>
                    <a:pt x="109" y="49"/>
                    <a:pt x="106" y="49"/>
                  </a:cubicBezTo>
                  <a:close/>
                  <a:moveTo>
                    <a:pt x="105" y="56"/>
                  </a:moveTo>
                  <a:cubicBezTo>
                    <a:pt x="105" y="56"/>
                    <a:pt x="105" y="55"/>
                    <a:pt x="106" y="55"/>
                  </a:cubicBezTo>
                  <a:cubicBezTo>
                    <a:pt x="106" y="55"/>
                    <a:pt x="107" y="56"/>
                    <a:pt x="107" y="56"/>
                  </a:cubicBezTo>
                  <a:cubicBezTo>
                    <a:pt x="107" y="57"/>
                    <a:pt x="105" y="57"/>
                    <a:pt x="105" y="56"/>
                  </a:cubicBezTo>
                  <a:close/>
                  <a:moveTo>
                    <a:pt x="46" y="49"/>
                  </a:moveTo>
                  <a:cubicBezTo>
                    <a:pt x="42" y="49"/>
                    <a:pt x="39" y="53"/>
                    <a:pt x="39" y="56"/>
                  </a:cubicBezTo>
                  <a:cubicBezTo>
                    <a:pt x="39" y="60"/>
                    <a:pt x="42" y="63"/>
                    <a:pt x="46" y="63"/>
                  </a:cubicBezTo>
                  <a:cubicBezTo>
                    <a:pt x="50" y="63"/>
                    <a:pt x="53" y="60"/>
                    <a:pt x="53" y="56"/>
                  </a:cubicBezTo>
                  <a:cubicBezTo>
                    <a:pt x="53" y="53"/>
                    <a:pt x="50" y="49"/>
                    <a:pt x="46" y="49"/>
                  </a:cubicBezTo>
                  <a:close/>
                  <a:moveTo>
                    <a:pt x="45" y="56"/>
                  </a:moveTo>
                  <a:cubicBezTo>
                    <a:pt x="45" y="56"/>
                    <a:pt x="46" y="55"/>
                    <a:pt x="46" y="55"/>
                  </a:cubicBezTo>
                  <a:cubicBezTo>
                    <a:pt x="47" y="55"/>
                    <a:pt x="47" y="56"/>
                    <a:pt x="47" y="56"/>
                  </a:cubicBezTo>
                  <a:cubicBezTo>
                    <a:pt x="47" y="57"/>
                    <a:pt x="45" y="57"/>
                    <a:pt x="45" y="56"/>
                  </a:cubicBezTo>
                  <a:close/>
                  <a:moveTo>
                    <a:pt x="141" y="0"/>
                  </a:moveTo>
                  <a:cubicBezTo>
                    <a:pt x="11" y="0"/>
                    <a:pt x="11" y="0"/>
                    <a:pt x="11" y="0"/>
                  </a:cubicBezTo>
                  <a:cubicBezTo>
                    <a:pt x="5" y="0"/>
                    <a:pt x="0" y="5"/>
                    <a:pt x="0" y="11"/>
                  </a:cubicBezTo>
                  <a:cubicBezTo>
                    <a:pt x="0" y="99"/>
                    <a:pt x="0" y="99"/>
                    <a:pt x="0" y="99"/>
                  </a:cubicBezTo>
                  <a:cubicBezTo>
                    <a:pt x="0" y="105"/>
                    <a:pt x="5" y="110"/>
                    <a:pt x="11" y="110"/>
                  </a:cubicBezTo>
                  <a:cubicBezTo>
                    <a:pt x="53" y="110"/>
                    <a:pt x="53" y="110"/>
                    <a:pt x="53" y="110"/>
                  </a:cubicBezTo>
                  <a:cubicBezTo>
                    <a:pt x="74" y="143"/>
                    <a:pt x="74" y="143"/>
                    <a:pt x="74" y="143"/>
                  </a:cubicBezTo>
                  <a:cubicBezTo>
                    <a:pt x="74" y="144"/>
                    <a:pt x="75" y="145"/>
                    <a:pt x="76" y="145"/>
                  </a:cubicBezTo>
                  <a:cubicBezTo>
                    <a:pt x="77" y="145"/>
                    <a:pt x="78" y="144"/>
                    <a:pt x="79" y="143"/>
                  </a:cubicBezTo>
                  <a:cubicBezTo>
                    <a:pt x="100" y="110"/>
                    <a:pt x="100" y="110"/>
                    <a:pt x="100" y="110"/>
                  </a:cubicBezTo>
                  <a:cubicBezTo>
                    <a:pt x="141" y="110"/>
                    <a:pt x="141" y="110"/>
                    <a:pt x="141" y="110"/>
                  </a:cubicBezTo>
                  <a:cubicBezTo>
                    <a:pt x="147" y="110"/>
                    <a:pt x="152" y="105"/>
                    <a:pt x="152" y="99"/>
                  </a:cubicBezTo>
                  <a:cubicBezTo>
                    <a:pt x="152" y="11"/>
                    <a:pt x="152" y="11"/>
                    <a:pt x="152" y="11"/>
                  </a:cubicBezTo>
                  <a:cubicBezTo>
                    <a:pt x="152" y="5"/>
                    <a:pt x="147" y="0"/>
                    <a:pt x="141" y="0"/>
                  </a:cubicBezTo>
                  <a:close/>
                  <a:moveTo>
                    <a:pt x="146" y="99"/>
                  </a:moveTo>
                  <a:cubicBezTo>
                    <a:pt x="146" y="101"/>
                    <a:pt x="144" y="104"/>
                    <a:pt x="141" y="104"/>
                  </a:cubicBezTo>
                  <a:cubicBezTo>
                    <a:pt x="98" y="104"/>
                    <a:pt x="98" y="104"/>
                    <a:pt x="98" y="104"/>
                  </a:cubicBezTo>
                  <a:cubicBezTo>
                    <a:pt x="98" y="104"/>
                    <a:pt x="97" y="104"/>
                    <a:pt x="97" y="104"/>
                  </a:cubicBezTo>
                  <a:cubicBezTo>
                    <a:pt x="97" y="104"/>
                    <a:pt x="97" y="104"/>
                    <a:pt x="97" y="104"/>
                  </a:cubicBezTo>
                  <a:cubicBezTo>
                    <a:pt x="97" y="104"/>
                    <a:pt x="97" y="104"/>
                    <a:pt x="97" y="104"/>
                  </a:cubicBezTo>
                  <a:cubicBezTo>
                    <a:pt x="96" y="104"/>
                    <a:pt x="96" y="105"/>
                    <a:pt x="95" y="105"/>
                  </a:cubicBezTo>
                  <a:cubicBezTo>
                    <a:pt x="76" y="136"/>
                    <a:pt x="76" y="136"/>
                    <a:pt x="76" y="136"/>
                  </a:cubicBezTo>
                  <a:cubicBezTo>
                    <a:pt x="57" y="105"/>
                    <a:pt x="57" y="105"/>
                    <a:pt x="57" y="105"/>
                  </a:cubicBezTo>
                  <a:cubicBezTo>
                    <a:pt x="57" y="105"/>
                    <a:pt x="56" y="104"/>
                    <a:pt x="55" y="104"/>
                  </a:cubicBezTo>
                  <a:cubicBezTo>
                    <a:pt x="55" y="104"/>
                    <a:pt x="55" y="104"/>
                    <a:pt x="55" y="104"/>
                  </a:cubicBezTo>
                  <a:cubicBezTo>
                    <a:pt x="55" y="104"/>
                    <a:pt x="55" y="104"/>
                    <a:pt x="55" y="104"/>
                  </a:cubicBezTo>
                  <a:cubicBezTo>
                    <a:pt x="55" y="104"/>
                    <a:pt x="54" y="104"/>
                    <a:pt x="54" y="104"/>
                  </a:cubicBezTo>
                  <a:cubicBezTo>
                    <a:pt x="11" y="104"/>
                    <a:pt x="11" y="104"/>
                    <a:pt x="11" y="104"/>
                  </a:cubicBezTo>
                  <a:cubicBezTo>
                    <a:pt x="9" y="104"/>
                    <a:pt x="6" y="101"/>
                    <a:pt x="6" y="99"/>
                  </a:cubicBezTo>
                  <a:cubicBezTo>
                    <a:pt x="6" y="11"/>
                    <a:pt x="6" y="11"/>
                    <a:pt x="6" y="11"/>
                  </a:cubicBezTo>
                  <a:cubicBezTo>
                    <a:pt x="6" y="8"/>
                    <a:pt x="9" y="6"/>
                    <a:pt x="11" y="6"/>
                  </a:cubicBezTo>
                  <a:cubicBezTo>
                    <a:pt x="141" y="6"/>
                    <a:pt x="141" y="6"/>
                    <a:pt x="141" y="6"/>
                  </a:cubicBezTo>
                  <a:cubicBezTo>
                    <a:pt x="144" y="6"/>
                    <a:pt x="146" y="8"/>
                    <a:pt x="146" y="11"/>
                  </a:cubicBezTo>
                  <a:lnTo>
                    <a:pt x="146" y="99"/>
                  </a:lnTo>
                  <a:close/>
                  <a:moveTo>
                    <a:pt x="76" y="49"/>
                  </a:moveTo>
                  <a:cubicBezTo>
                    <a:pt x="72" y="49"/>
                    <a:pt x="69" y="53"/>
                    <a:pt x="69" y="56"/>
                  </a:cubicBezTo>
                  <a:cubicBezTo>
                    <a:pt x="69" y="60"/>
                    <a:pt x="72" y="63"/>
                    <a:pt x="76" y="63"/>
                  </a:cubicBezTo>
                  <a:cubicBezTo>
                    <a:pt x="80" y="63"/>
                    <a:pt x="83" y="60"/>
                    <a:pt x="83" y="56"/>
                  </a:cubicBezTo>
                  <a:cubicBezTo>
                    <a:pt x="83" y="53"/>
                    <a:pt x="80" y="49"/>
                    <a:pt x="76" y="49"/>
                  </a:cubicBezTo>
                  <a:close/>
                  <a:moveTo>
                    <a:pt x="75" y="56"/>
                  </a:moveTo>
                  <a:cubicBezTo>
                    <a:pt x="75" y="56"/>
                    <a:pt x="75" y="55"/>
                    <a:pt x="76" y="55"/>
                  </a:cubicBezTo>
                  <a:cubicBezTo>
                    <a:pt x="76" y="55"/>
                    <a:pt x="77" y="56"/>
                    <a:pt x="77" y="56"/>
                  </a:cubicBezTo>
                  <a:cubicBezTo>
                    <a:pt x="77" y="57"/>
                    <a:pt x="75" y="57"/>
                    <a:pt x="75" y="56"/>
                  </a:cubicBezTo>
                  <a:close/>
                </a:path>
              </a:pathLst>
            </a:custGeom>
            <a:solidFill>
              <a:schemeClr val="tx1"/>
            </a:solidFill>
            <a:ln>
              <a:noFill/>
            </a:ln>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grpSp>
      <p:sp>
        <p:nvSpPr>
          <p:cNvPr id="5" name="矩形 4"/>
          <p:cNvSpPr/>
          <p:nvPr/>
        </p:nvSpPr>
        <p:spPr>
          <a:xfrm>
            <a:off x="1905926" y="317548"/>
            <a:ext cx="1605280" cy="521970"/>
          </a:xfrm>
          <a:prstGeom prst="rect">
            <a:avLst/>
          </a:prstGeom>
        </p:spPr>
        <p:txBody>
          <a:bodyPr wrap="none">
            <a:spAutoFit/>
          </a:bodyPr>
          <a:lstStyle/>
          <a:p>
            <a:r>
              <a:rPr lang="zh-CN" altLang="en-US" sz="2800" dirty="0">
                <a:solidFill>
                  <a:schemeClr val="bg1"/>
                </a:solidFill>
                <a:latin typeface="印品黑体" panose="00000500000000000000" pitchFamily="2" charset="-122"/>
                <a:ea typeface="印品黑体" panose="00000500000000000000" pitchFamily="2" charset="-122"/>
              </a:rPr>
              <a:t>解决方式</a:t>
            </a:r>
            <a:endParaRPr lang="zh-CN" altLang="en-US" sz="2800" dirty="0">
              <a:solidFill>
                <a:schemeClr val="bg1"/>
              </a:solidFill>
              <a:latin typeface="印品黑体" panose="00000500000000000000" pitchFamily="2" charset="-122"/>
              <a:ea typeface="印品黑体" panose="00000500000000000000" pitchFamily="2" charset="-122"/>
            </a:endParaRPr>
          </a:p>
        </p:txBody>
      </p:sp>
      <p:sp>
        <p:nvSpPr>
          <p:cNvPr id="6" name="矩形 5"/>
          <p:cNvSpPr/>
          <p:nvPr/>
        </p:nvSpPr>
        <p:spPr>
          <a:xfrm>
            <a:off x="3520066" y="697404"/>
            <a:ext cx="1427480" cy="306705"/>
          </a:xfrm>
          <a:prstGeom prst="rect">
            <a:avLst/>
          </a:prstGeom>
        </p:spPr>
        <p:txBody>
          <a:bodyPr wrap="none">
            <a:spAutoFit/>
          </a:bodyPr>
          <a:lstStyle/>
          <a:p>
            <a:r>
              <a:rPr lang="zh-CN" altLang="en-US" sz="1400" dirty="0">
                <a:solidFill>
                  <a:schemeClr val="bg1"/>
                </a:solidFill>
                <a:latin typeface="印品黑体" panose="00000500000000000000" pitchFamily="2" charset="-122"/>
                <a:ea typeface="印品黑体" panose="00000500000000000000" pitchFamily="2" charset="-122"/>
              </a:rPr>
              <a:t>服务员与供应商</a:t>
            </a:r>
            <a:endParaRPr lang="zh-CN" altLang="en-US" sz="1400" dirty="0">
              <a:solidFill>
                <a:schemeClr val="bg1"/>
              </a:solidFill>
              <a:latin typeface="印品黑体" panose="00000500000000000000" pitchFamily="2" charset="-122"/>
              <a:ea typeface="印品黑体" panose="00000500000000000000" pitchFamily="2" charset="-122"/>
            </a:endParaRPr>
          </a:p>
        </p:txBody>
      </p:sp>
      <p:sp>
        <p:nvSpPr>
          <p:cNvPr id="22" name="矩形 21"/>
          <p:cNvSpPr/>
          <p:nvPr/>
        </p:nvSpPr>
        <p:spPr>
          <a:xfrm>
            <a:off x="1710321" y="2177554"/>
            <a:ext cx="2011680" cy="460375"/>
          </a:xfrm>
          <a:prstGeom prst="rect">
            <a:avLst/>
          </a:prstGeom>
        </p:spPr>
        <p:txBody>
          <a:bodyPr wrap="none">
            <a:spAutoFit/>
          </a:bodyPr>
          <a:lstStyle/>
          <a:p>
            <a:r>
              <a:rPr lang="zh-CN" altLang="en-US" sz="2400" dirty="0">
                <a:solidFill>
                  <a:schemeClr val="bg1"/>
                </a:solidFill>
                <a:latin typeface="印品黑体" panose="00000500000000000000" pitchFamily="2" charset="-122"/>
                <a:ea typeface="印品黑体" panose="00000500000000000000" pitchFamily="2" charset="-122"/>
              </a:rPr>
              <a:t>增加服务小费</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23" name="矩形 22"/>
          <p:cNvSpPr/>
          <p:nvPr/>
        </p:nvSpPr>
        <p:spPr>
          <a:xfrm>
            <a:off x="1710321" y="2715188"/>
            <a:ext cx="2646921" cy="929640"/>
          </a:xfrm>
          <a:prstGeom prst="rect">
            <a:avLst/>
          </a:prstGeom>
        </p:spPr>
        <p:txBody>
          <a:bodyPr wrap="square">
            <a:spAutoFit/>
          </a:bodyPr>
          <a:lstStyle/>
          <a:p>
            <a:pPr>
              <a:lnSpc>
                <a:spcPct val="130000"/>
              </a:lnSpc>
            </a:pPr>
            <a:r>
              <a:rPr lang="zh-CN" altLang="en-US" sz="1400" dirty="0">
                <a:solidFill>
                  <a:schemeClr val="bg1"/>
                </a:solidFill>
                <a:latin typeface="印品黑体" panose="00000500000000000000" pitchFamily="2" charset="-122"/>
                <a:ea typeface="印品黑体" panose="00000500000000000000" pitchFamily="2" charset="-122"/>
              </a:rPr>
              <a:t>允许服务员收取客人给予的小费，或者结账时，将小费纳入总消费。</a:t>
            </a:r>
            <a:endParaRPr lang="zh-CN" altLang="en-US" sz="1400" dirty="0">
              <a:solidFill>
                <a:schemeClr val="bg1"/>
              </a:solidFill>
              <a:latin typeface="印品黑体" panose="00000500000000000000" pitchFamily="2" charset="-122"/>
              <a:ea typeface="印品黑体" panose="00000500000000000000" pitchFamily="2" charset="-122"/>
            </a:endParaRPr>
          </a:p>
        </p:txBody>
      </p:sp>
      <p:sp>
        <p:nvSpPr>
          <p:cNvPr id="34" name="矩形 33"/>
          <p:cNvSpPr/>
          <p:nvPr/>
        </p:nvSpPr>
        <p:spPr>
          <a:xfrm>
            <a:off x="1710321" y="4210260"/>
            <a:ext cx="2011680" cy="460375"/>
          </a:xfrm>
          <a:prstGeom prst="rect">
            <a:avLst/>
          </a:prstGeom>
        </p:spPr>
        <p:txBody>
          <a:bodyPr wrap="none">
            <a:spAutoFit/>
          </a:bodyPr>
          <a:lstStyle/>
          <a:p>
            <a:r>
              <a:rPr lang="zh-CN" altLang="en-US" sz="2400" dirty="0">
                <a:solidFill>
                  <a:schemeClr val="bg1"/>
                </a:solidFill>
                <a:latin typeface="印品黑体" panose="00000500000000000000" pitchFamily="2" charset="-122"/>
                <a:ea typeface="印品黑体" panose="00000500000000000000" pitchFamily="2" charset="-122"/>
              </a:rPr>
              <a:t>年底利润分红</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36" name="矩形 35"/>
          <p:cNvSpPr/>
          <p:nvPr/>
        </p:nvSpPr>
        <p:spPr>
          <a:xfrm>
            <a:off x="8104840" y="2188190"/>
            <a:ext cx="1402080" cy="460375"/>
          </a:xfrm>
          <a:prstGeom prst="rect">
            <a:avLst/>
          </a:prstGeom>
        </p:spPr>
        <p:txBody>
          <a:bodyPr wrap="none">
            <a:spAutoFit/>
          </a:bodyPr>
          <a:lstStyle/>
          <a:p>
            <a:r>
              <a:rPr lang="zh-CN" altLang="en-US" sz="2400" dirty="0">
                <a:solidFill>
                  <a:schemeClr val="bg1"/>
                </a:solidFill>
                <a:latin typeface="印品黑体" panose="00000500000000000000" pitchFamily="2" charset="-122"/>
                <a:ea typeface="印品黑体" panose="00000500000000000000" pitchFamily="2" charset="-122"/>
              </a:rPr>
              <a:t>产品直供</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38" name="矩形 37"/>
          <p:cNvSpPr/>
          <p:nvPr/>
        </p:nvSpPr>
        <p:spPr>
          <a:xfrm>
            <a:off x="8104840" y="4210260"/>
            <a:ext cx="1402080" cy="460375"/>
          </a:xfrm>
          <a:prstGeom prst="rect">
            <a:avLst/>
          </a:prstGeom>
        </p:spPr>
        <p:txBody>
          <a:bodyPr wrap="none">
            <a:spAutoFit/>
          </a:bodyPr>
          <a:lstStyle/>
          <a:p>
            <a:r>
              <a:rPr lang="zh-CN" altLang="en-US" sz="2400" dirty="0">
                <a:solidFill>
                  <a:schemeClr val="bg1"/>
                </a:solidFill>
                <a:latin typeface="印品黑体" panose="00000500000000000000" pitchFamily="2" charset="-122"/>
                <a:ea typeface="印品黑体" panose="00000500000000000000" pitchFamily="2" charset="-122"/>
              </a:rPr>
              <a:t>账单现结</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67" name="矩形 66"/>
          <p:cNvSpPr/>
          <p:nvPr/>
        </p:nvSpPr>
        <p:spPr>
          <a:xfrm>
            <a:off x="1710321" y="4747894"/>
            <a:ext cx="2646921" cy="650240"/>
          </a:xfrm>
          <a:prstGeom prst="rect">
            <a:avLst/>
          </a:prstGeom>
        </p:spPr>
        <p:txBody>
          <a:bodyPr wrap="square">
            <a:spAutoFit/>
          </a:bodyPr>
          <a:lstStyle/>
          <a:p>
            <a:pPr>
              <a:lnSpc>
                <a:spcPct val="130000"/>
              </a:lnSpc>
            </a:pPr>
            <a:r>
              <a:rPr lang="zh-CN" altLang="en-US" sz="1400" dirty="0">
                <a:solidFill>
                  <a:schemeClr val="bg1"/>
                </a:solidFill>
                <a:latin typeface="印品黑体" panose="00000500000000000000" pitchFamily="2" charset="-122"/>
                <a:ea typeface="印品黑体" panose="00000500000000000000" pitchFamily="2" charset="-122"/>
              </a:rPr>
              <a:t>根据个人业绩情况，给予最优秀的服务员分红奖励</a:t>
            </a:r>
            <a:endParaRPr lang="zh-CN" altLang="en-US" sz="1400" dirty="0">
              <a:solidFill>
                <a:schemeClr val="bg1"/>
              </a:solidFill>
              <a:latin typeface="印品黑体" panose="00000500000000000000" pitchFamily="2" charset="-122"/>
              <a:ea typeface="印品黑体" panose="00000500000000000000" pitchFamily="2" charset="-122"/>
            </a:endParaRPr>
          </a:p>
        </p:txBody>
      </p:sp>
      <p:sp>
        <p:nvSpPr>
          <p:cNvPr id="68" name="矩形 67"/>
          <p:cNvSpPr/>
          <p:nvPr/>
        </p:nvSpPr>
        <p:spPr>
          <a:xfrm>
            <a:off x="8104840" y="2715188"/>
            <a:ext cx="2646921" cy="650240"/>
          </a:xfrm>
          <a:prstGeom prst="rect">
            <a:avLst/>
          </a:prstGeom>
        </p:spPr>
        <p:txBody>
          <a:bodyPr wrap="square">
            <a:spAutoFit/>
          </a:bodyPr>
          <a:lstStyle/>
          <a:p>
            <a:pPr>
              <a:lnSpc>
                <a:spcPct val="130000"/>
              </a:lnSpc>
            </a:pPr>
            <a:r>
              <a:rPr lang="zh-CN" altLang="en-US" sz="1400" dirty="0">
                <a:solidFill>
                  <a:schemeClr val="bg1"/>
                </a:solidFill>
                <a:latin typeface="印品黑体" panose="00000500000000000000" pitchFamily="2" charset="-122"/>
                <a:ea typeface="印品黑体" panose="00000500000000000000" pitchFamily="2" charset="-122"/>
              </a:rPr>
              <a:t>通过平台，供应商直接将产品对接给商户，减少仓储费用</a:t>
            </a:r>
            <a:endParaRPr lang="zh-CN" altLang="en-US" sz="1400" dirty="0">
              <a:solidFill>
                <a:schemeClr val="bg1"/>
              </a:solidFill>
              <a:latin typeface="印品黑体" panose="00000500000000000000" pitchFamily="2" charset="-122"/>
              <a:ea typeface="印品黑体" panose="00000500000000000000" pitchFamily="2" charset="-122"/>
            </a:endParaRPr>
          </a:p>
        </p:txBody>
      </p:sp>
      <p:sp>
        <p:nvSpPr>
          <p:cNvPr id="70" name="矩形 69"/>
          <p:cNvSpPr/>
          <p:nvPr/>
        </p:nvSpPr>
        <p:spPr>
          <a:xfrm>
            <a:off x="8104840" y="4747894"/>
            <a:ext cx="2646921" cy="650240"/>
          </a:xfrm>
          <a:prstGeom prst="rect">
            <a:avLst/>
          </a:prstGeom>
        </p:spPr>
        <p:txBody>
          <a:bodyPr wrap="square">
            <a:spAutoFit/>
          </a:bodyPr>
          <a:lstStyle/>
          <a:p>
            <a:pPr>
              <a:lnSpc>
                <a:spcPct val="130000"/>
              </a:lnSpc>
            </a:pPr>
            <a:r>
              <a:rPr lang="zh-CN" altLang="en-US" sz="1400" dirty="0">
                <a:solidFill>
                  <a:schemeClr val="bg1"/>
                </a:solidFill>
                <a:latin typeface="印品黑体" panose="00000500000000000000" pitchFamily="2" charset="-122"/>
                <a:ea typeface="印品黑体" panose="00000500000000000000" pitchFamily="2" charset="-122"/>
              </a:rPr>
              <a:t>以平台为担保，供应商与商户之间实行账单现结。</a:t>
            </a:r>
            <a:endParaRPr lang="zh-CN" altLang="en-US" sz="1400" dirty="0">
              <a:solidFill>
                <a:schemeClr val="bg1"/>
              </a:solidFill>
              <a:latin typeface="印品黑体" panose="00000500000000000000" pitchFamily="2" charset="-122"/>
              <a:ea typeface="印品黑体" panose="00000500000000000000" pitchFamily="2" charset="-122"/>
            </a:endParaRPr>
          </a:p>
        </p:txBody>
      </p:sp>
      <p:cxnSp>
        <p:nvCxnSpPr>
          <p:cNvPr id="40" name="直接连接符 39"/>
          <p:cNvCxnSpPr/>
          <p:nvPr/>
        </p:nvCxnSpPr>
        <p:spPr>
          <a:xfrm flipH="1">
            <a:off x="3289504" y="460912"/>
            <a:ext cx="523220" cy="5232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iterate type="lt">
                                    <p:tmPct val="10000"/>
                                  </p:iterate>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strVal val="#ppt_h"/>
                                          </p:val>
                                        </p:tav>
                                        <p:tav tm="100000">
                                          <p:val>
                                            <p:strVal val="#ppt_h"/>
                                          </p:val>
                                        </p:tav>
                                      </p:tavLst>
                                    </p:anim>
                                  </p:childTnLst>
                                </p:cTn>
                              </p:par>
                            </p:childTnLst>
                          </p:cTn>
                        </p:par>
                        <p:par>
                          <p:cTn id="14" fill="hold">
                            <p:stCondLst>
                              <p:cond delay="1250"/>
                            </p:stCondLst>
                            <p:childTnLst>
                              <p:par>
                                <p:cTn id="15" presetID="14" presetClass="entr" presetSubtype="1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par>
                          <p:cTn id="18" fill="hold">
                            <p:stCondLst>
                              <p:cond delay="1750"/>
                            </p:stCondLst>
                            <p:childTnLst>
                              <p:par>
                                <p:cTn id="19" presetID="2" presetClass="entr" presetSubtype="3"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17" presetClass="entr" presetSubtype="10" fill="hold" grpId="0" nodeType="afterEffect">
                                  <p:stCondLst>
                                    <p:cond delay="0"/>
                                  </p:stCondLst>
                                  <p:iterate type="lt">
                                    <p:tmPct val="10000"/>
                                  </p:iterate>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strVal val="#ppt_h"/>
                                          </p:val>
                                        </p:tav>
                                        <p:tav tm="100000">
                                          <p:val>
                                            <p:strVal val="#ppt_h"/>
                                          </p:val>
                                        </p:tav>
                                      </p:tavLst>
                                    </p:anim>
                                  </p:childTnLst>
                                </p:cTn>
                              </p:par>
                            </p:childTnLst>
                          </p:cTn>
                        </p:par>
                        <p:par>
                          <p:cTn id="28" fill="hold">
                            <p:stCondLst>
                              <p:cond delay="2900"/>
                            </p:stCondLst>
                            <p:childTnLst>
                              <p:par>
                                <p:cTn id="29" presetID="14" presetClass="entr" presetSubtype="10"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randombar(horizontal)">
                                      <p:cBhvr>
                                        <p:cTn id="31" dur="500"/>
                                        <p:tgtEl>
                                          <p:spTgt spid="68"/>
                                        </p:tgtEl>
                                      </p:cBhvr>
                                    </p:animEffect>
                                  </p:childTnLst>
                                </p:cTn>
                              </p:par>
                            </p:childTnLst>
                          </p:cTn>
                        </p:par>
                        <p:par>
                          <p:cTn id="32" fill="hold">
                            <p:stCondLst>
                              <p:cond delay="3400"/>
                            </p:stCondLst>
                            <p:childTnLst>
                              <p:par>
                                <p:cTn id="33" presetID="2" presetClass="entr" presetSubtype="1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3900"/>
                            </p:stCondLst>
                            <p:childTnLst>
                              <p:par>
                                <p:cTn id="38" presetID="17" presetClass="entr" presetSubtype="10" fill="hold" grpId="0" nodeType="afterEffect">
                                  <p:stCondLst>
                                    <p:cond delay="0"/>
                                  </p:stCondLst>
                                  <p:iterate type="lt">
                                    <p:tmPct val="10000"/>
                                  </p:iterate>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strVal val="#ppt_h"/>
                                          </p:val>
                                        </p:tav>
                                        <p:tav tm="100000">
                                          <p:val>
                                            <p:strVal val="#ppt_h"/>
                                          </p:val>
                                        </p:tav>
                                      </p:tavLst>
                                    </p:anim>
                                  </p:childTnLst>
                                </p:cTn>
                              </p:par>
                            </p:childTnLst>
                          </p:cTn>
                        </p:par>
                        <p:par>
                          <p:cTn id="42" fill="hold">
                            <p:stCondLst>
                              <p:cond delay="4650"/>
                            </p:stCondLst>
                            <p:childTnLst>
                              <p:par>
                                <p:cTn id="43" presetID="14" presetClass="entr" presetSubtype="10"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randombar(horizontal)">
                                      <p:cBhvr>
                                        <p:cTn id="45" dur="500"/>
                                        <p:tgtEl>
                                          <p:spTgt spid="67"/>
                                        </p:tgtEl>
                                      </p:cBhvr>
                                    </p:animEffect>
                                  </p:childTnLst>
                                </p:cTn>
                              </p:par>
                            </p:childTnLst>
                          </p:cTn>
                        </p:par>
                        <p:par>
                          <p:cTn id="46" fill="hold">
                            <p:stCondLst>
                              <p:cond delay="5150"/>
                            </p:stCondLst>
                            <p:childTnLst>
                              <p:par>
                                <p:cTn id="47" presetID="2" presetClass="entr" presetSubtype="6"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par>
                          <p:cTn id="51" fill="hold">
                            <p:stCondLst>
                              <p:cond delay="5650"/>
                            </p:stCondLst>
                            <p:childTnLst>
                              <p:par>
                                <p:cTn id="52" presetID="17" presetClass="entr" presetSubtype="10" fill="hold" grpId="0" nodeType="afterEffect">
                                  <p:stCondLst>
                                    <p:cond delay="0"/>
                                  </p:stCondLst>
                                  <p:iterate type="lt">
                                    <p:tmPct val="10000"/>
                                  </p:iterate>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ppt_w</p:attrName>
                                        </p:attrNameLst>
                                      </p:cBhvr>
                                      <p:tavLst>
                                        <p:tav tm="0">
                                          <p:val>
                                            <p:fltVal val="0"/>
                                          </p:val>
                                        </p:tav>
                                        <p:tav tm="100000">
                                          <p:val>
                                            <p:strVal val="#ppt_w"/>
                                          </p:val>
                                        </p:tav>
                                      </p:tavLst>
                                    </p:anim>
                                    <p:anim calcmode="lin" valueType="num">
                                      <p:cBhvr>
                                        <p:cTn id="55" dur="500" fill="hold"/>
                                        <p:tgtEl>
                                          <p:spTgt spid="38"/>
                                        </p:tgtEl>
                                        <p:attrNameLst>
                                          <p:attrName>ppt_h</p:attrName>
                                        </p:attrNameLst>
                                      </p:cBhvr>
                                      <p:tavLst>
                                        <p:tav tm="0">
                                          <p:val>
                                            <p:strVal val="#ppt_h"/>
                                          </p:val>
                                        </p:tav>
                                        <p:tav tm="100000">
                                          <p:val>
                                            <p:strVal val="#ppt_h"/>
                                          </p:val>
                                        </p:tav>
                                      </p:tavLst>
                                    </p:anim>
                                  </p:childTnLst>
                                </p:cTn>
                              </p:par>
                            </p:childTnLst>
                          </p:cTn>
                        </p:par>
                        <p:par>
                          <p:cTn id="56" fill="hold">
                            <p:stCondLst>
                              <p:cond delay="6300"/>
                            </p:stCondLst>
                            <p:childTnLst>
                              <p:par>
                                <p:cTn id="57" presetID="14" presetClass="entr" presetSubtype="10"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randombar(horizontal)">
                                      <p:cBhvr>
                                        <p:cTn id="5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4" grpId="0"/>
      <p:bldP spid="36" grpId="0"/>
      <p:bldP spid="38" grpId="0"/>
      <p:bldP spid="67" grpId="0"/>
      <p:bldP spid="68"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5" name="矩形 4"/>
          <p:cNvSpPr/>
          <p:nvPr/>
        </p:nvSpPr>
        <p:spPr>
          <a:xfrm>
            <a:off x="2372972" y="381758"/>
            <a:ext cx="1620957" cy="523220"/>
          </a:xfrm>
          <a:prstGeom prst="rect">
            <a:avLst/>
          </a:prstGeom>
        </p:spPr>
        <p:txBody>
          <a:bodyPr wrap="none">
            <a:spAutoFit/>
          </a:bodyPr>
          <a:lstStyle/>
          <a:p>
            <a:r>
              <a:rPr lang="zh-CN" altLang="en-US" sz="2800" dirty="0">
                <a:solidFill>
                  <a:schemeClr val="bg1"/>
                </a:solidFill>
                <a:latin typeface="印品黑体" panose="00000500000000000000" pitchFamily="2" charset="-122"/>
                <a:ea typeface="印品黑体" panose="00000500000000000000" pitchFamily="2" charset="-122"/>
              </a:rPr>
              <a:t>进度规划</a:t>
            </a:r>
            <a:endParaRPr lang="zh-CN" altLang="en-US" sz="2800" dirty="0">
              <a:solidFill>
                <a:schemeClr val="bg1"/>
              </a:solidFill>
              <a:latin typeface="印品黑体" panose="00000500000000000000" pitchFamily="2" charset="-122"/>
              <a:ea typeface="印品黑体" panose="00000500000000000000" pitchFamily="2" charset="-122"/>
            </a:endParaRPr>
          </a:p>
        </p:txBody>
      </p:sp>
      <p:sp>
        <p:nvSpPr>
          <p:cNvPr id="6" name="矩形 5"/>
          <p:cNvSpPr/>
          <p:nvPr/>
        </p:nvSpPr>
        <p:spPr>
          <a:xfrm>
            <a:off x="3883990" y="773712"/>
            <a:ext cx="2081019" cy="307777"/>
          </a:xfrm>
          <a:prstGeom prst="rect">
            <a:avLst/>
          </a:prstGeom>
        </p:spPr>
        <p:txBody>
          <a:bodyPr wrap="none">
            <a:spAutoFit/>
          </a:bodyPr>
          <a:lstStyle/>
          <a:p>
            <a:r>
              <a:rPr lang="en-US" altLang="zh-CN" sz="1400" dirty="0">
                <a:solidFill>
                  <a:schemeClr val="bg1"/>
                </a:solidFill>
                <a:latin typeface="印品黑体" panose="00000500000000000000" pitchFamily="2" charset="-122"/>
                <a:ea typeface="印品黑体" panose="00000500000000000000" pitchFamily="2" charset="-122"/>
              </a:rPr>
              <a:t>SCHEDULE PLANNING</a:t>
            </a:r>
            <a:endParaRPr lang="en-US" altLang="zh-CN" sz="1400" dirty="0">
              <a:solidFill>
                <a:schemeClr val="bg1"/>
              </a:solidFill>
              <a:latin typeface="印品黑体" panose="00000500000000000000" pitchFamily="2" charset="-122"/>
              <a:ea typeface="印品黑体" panose="00000500000000000000" pitchFamily="2" charset="-122"/>
            </a:endParaRPr>
          </a:p>
        </p:txBody>
      </p:sp>
      <p:sp>
        <p:nvSpPr>
          <p:cNvPr id="17" name="矩形 16"/>
          <p:cNvSpPr/>
          <p:nvPr/>
        </p:nvSpPr>
        <p:spPr>
          <a:xfrm>
            <a:off x="1753745" y="2529908"/>
            <a:ext cx="848788" cy="84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印品黑体" panose="00000500000000000000" pitchFamily="2" charset="-122"/>
                <a:ea typeface="印品黑体" panose="00000500000000000000" pitchFamily="2" charset="-122"/>
              </a:rPr>
              <a:t>step</a:t>
            </a:r>
            <a:endParaRPr lang="en-US" altLang="zh-CN" sz="1600" dirty="0">
              <a:solidFill>
                <a:schemeClr val="tx1"/>
              </a:solidFill>
              <a:latin typeface="印品黑体" panose="00000500000000000000" pitchFamily="2" charset="-122"/>
              <a:ea typeface="印品黑体" panose="00000500000000000000" pitchFamily="2" charset="-122"/>
            </a:endParaRPr>
          </a:p>
          <a:p>
            <a:pPr algn="ctr"/>
            <a:r>
              <a:rPr lang="en-US" altLang="zh-CN" sz="3600" dirty="0">
                <a:solidFill>
                  <a:schemeClr val="tx1"/>
                </a:solidFill>
                <a:latin typeface="印品黑体" panose="00000500000000000000" pitchFamily="2" charset="-122"/>
                <a:ea typeface="印品黑体" panose="00000500000000000000" pitchFamily="2" charset="-122"/>
              </a:rPr>
              <a:t>01</a:t>
            </a:r>
            <a:endParaRPr lang="zh-CN" altLang="en-US" sz="3600" dirty="0">
              <a:solidFill>
                <a:schemeClr val="tx1"/>
              </a:solidFill>
              <a:latin typeface="印品黑体" panose="00000500000000000000" pitchFamily="2" charset="-122"/>
              <a:ea typeface="印品黑体" panose="00000500000000000000" pitchFamily="2" charset="-122"/>
            </a:endParaRPr>
          </a:p>
        </p:txBody>
      </p:sp>
      <p:sp>
        <p:nvSpPr>
          <p:cNvPr id="18" name="矩形 17"/>
          <p:cNvSpPr/>
          <p:nvPr/>
        </p:nvSpPr>
        <p:spPr>
          <a:xfrm>
            <a:off x="3759077" y="2529908"/>
            <a:ext cx="848788" cy="84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印品黑体" panose="00000500000000000000" pitchFamily="2" charset="-122"/>
                <a:ea typeface="印品黑体" panose="00000500000000000000" pitchFamily="2" charset="-122"/>
              </a:rPr>
              <a:t>step</a:t>
            </a:r>
            <a:endParaRPr lang="en-US" altLang="zh-CN" sz="1600" dirty="0">
              <a:solidFill>
                <a:schemeClr val="tx1"/>
              </a:solidFill>
              <a:latin typeface="印品黑体" panose="00000500000000000000" pitchFamily="2" charset="-122"/>
              <a:ea typeface="印品黑体" panose="00000500000000000000" pitchFamily="2" charset="-122"/>
            </a:endParaRPr>
          </a:p>
          <a:p>
            <a:pPr algn="ctr"/>
            <a:r>
              <a:rPr lang="en-US" altLang="zh-CN" sz="3600" dirty="0">
                <a:solidFill>
                  <a:schemeClr val="tx1"/>
                </a:solidFill>
                <a:latin typeface="印品黑体" panose="00000500000000000000" pitchFamily="2" charset="-122"/>
                <a:ea typeface="印品黑体" panose="00000500000000000000" pitchFamily="2" charset="-122"/>
              </a:rPr>
              <a:t>02</a:t>
            </a:r>
            <a:endParaRPr lang="zh-CN" altLang="en-US" sz="3600" dirty="0">
              <a:solidFill>
                <a:schemeClr val="tx1"/>
              </a:solidFill>
              <a:latin typeface="印品黑体" panose="00000500000000000000" pitchFamily="2" charset="-122"/>
              <a:ea typeface="印品黑体" panose="00000500000000000000" pitchFamily="2" charset="-122"/>
            </a:endParaRPr>
          </a:p>
        </p:txBody>
      </p:sp>
      <p:sp>
        <p:nvSpPr>
          <p:cNvPr id="24" name="矩形 23"/>
          <p:cNvSpPr/>
          <p:nvPr/>
        </p:nvSpPr>
        <p:spPr>
          <a:xfrm>
            <a:off x="5745359" y="2529908"/>
            <a:ext cx="848788" cy="84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印品黑体" panose="00000500000000000000" pitchFamily="2" charset="-122"/>
                <a:ea typeface="印品黑体" panose="00000500000000000000" pitchFamily="2" charset="-122"/>
              </a:rPr>
              <a:t>step</a:t>
            </a:r>
            <a:endParaRPr lang="en-US" altLang="zh-CN" sz="1600" dirty="0">
              <a:solidFill>
                <a:schemeClr val="tx1"/>
              </a:solidFill>
              <a:latin typeface="印品黑体" panose="00000500000000000000" pitchFamily="2" charset="-122"/>
              <a:ea typeface="印品黑体" panose="00000500000000000000" pitchFamily="2" charset="-122"/>
            </a:endParaRPr>
          </a:p>
          <a:p>
            <a:pPr algn="ctr"/>
            <a:r>
              <a:rPr lang="en-US" altLang="zh-CN" sz="3600" dirty="0">
                <a:solidFill>
                  <a:schemeClr val="tx1"/>
                </a:solidFill>
                <a:latin typeface="印品黑体" panose="00000500000000000000" pitchFamily="2" charset="-122"/>
                <a:ea typeface="印品黑体" panose="00000500000000000000" pitchFamily="2" charset="-122"/>
              </a:rPr>
              <a:t>03</a:t>
            </a:r>
            <a:endParaRPr lang="zh-CN" altLang="en-US" sz="3600" dirty="0">
              <a:solidFill>
                <a:schemeClr val="tx1"/>
              </a:solidFill>
              <a:latin typeface="印品黑体" panose="00000500000000000000" pitchFamily="2" charset="-122"/>
              <a:ea typeface="印品黑体" panose="00000500000000000000" pitchFamily="2" charset="-122"/>
            </a:endParaRPr>
          </a:p>
        </p:txBody>
      </p:sp>
      <p:sp>
        <p:nvSpPr>
          <p:cNvPr id="25" name="矩形 24"/>
          <p:cNvSpPr/>
          <p:nvPr/>
        </p:nvSpPr>
        <p:spPr>
          <a:xfrm>
            <a:off x="7731642" y="2529908"/>
            <a:ext cx="848788" cy="84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印品黑体" panose="00000500000000000000" pitchFamily="2" charset="-122"/>
                <a:ea typeface="印品黑体" panose="00000500000000000000" pitchFamily="2" charset="-122"/>
              </a:rPr>
              <a:t>step</a:t>
            </a:r>
            <a:endParaRPr lang="en-US" altLang="zh-CN" sz="1600" dirty="0">
              <a:solidFill>
                <a:schemeClr val="tx1"/>
              </a:solidFill>
              <a:latin typeface="印品黑体" panose="00000500000000000000" pitchFamily="2" charset="-122"/>
              <a:ea typeface="印品黑体" panose="00000500000000000000" pitchFamily="2" charset="-122"/>
            </a:endParaRPr>
          </a:p>
          <a:p>
            <a:pPr algn="ctr"/>
            <a:r>
              <a:rPr lang="en-US" altLang="zh-CN" sz="3600" dirty="0">
                <a:solidFill>
                  <a:schemeClr val="tx1"/>
                </a:solidFill>
                <a:latin typeface="印品黑体" panose="00000500000000000000" pitchFamily="2" charset="-122"/>
                <a:ea typeface="印品黑体" panose="00000500000000000000" pitchFamily="2" charset="-122"/>
              </a:rPr>
              <a:t>04</a:t>
            </a:r>
            <a:endParaRPr lang="zh-CN" altLang="en-US" sz="3600" dirty="0">
              <a:solidFill>
                <a:schemeClr val="tx1"/>
              </a:solidFill>
              <a:latin typeface="印品黑体" panose="00000500000000000000" pitchFamily="2" charset="-122"/>
              <a:ea typeface="印品黑体" panose="00000500000000000000" pitchFamily="2" charset="-122"/>
            </a:endParaRPr>
          </a:p>
        </p:txBody>
      </p:sp>
      <p:sp>
        <p:nvSpPr>
          <p:cNvPr id="26" name="矩形 25"/>
          <p:cNvSpPr/>
          <p:nvPr/>
        </p:nvSpPr>
        <p:spPr>
          <a:xfrm>
            <a:off x="9717924" y="2529908"/>
            <a:ext cx="848788" cy="84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印品黑体" panose="00000500000000000000" pitchFamily="2" charset="-122"/>
                <a:ea typeface="印品黑体" panose="00000500000000000000" pitchFamily="2" charset="-122"/>
              </a:rPr>
              <a:t>step</a:t>
            </a:r>
            <a:endParaRPr lang="en-US" altLang="zh-CN" sz="1600" dirty="0">
              <a:solidFill>
                <a:schemeClr val="tx1"/>
              </a:solidFill>
              <a:latin typeface="印品黑体" panose="00000500000000000000" pitchFamily="2" charset="-122"/>
              <a:ea typeface="印品黑体" panose="00000500000000000000" pitchFamily="2" charset="-122"/>
            </a:endParaRPr>
          </a:p>
          <a:p>
            <a:pPr algn="ctr"/>
            <a:r>
              <a:rPr lang="en-US" altLang="zh-CN" sz="3600" dirty="0">
                <a:solidFill>
                  <a:schemeClr val="tx1"/>
                </a:solidFill>
                <a:latin typeface="印品黑体" panose="00000500000000000000" pitchFamily="2" charset="-122"/>
                <a:ea typeface="印品黑体" panose="00000500000000000000" pitchFamily="2" charset="-122"/>
              </a:rPr>
              <a:t>05</a:t>
            </a:r>
            <a:endParaRPr lang="zh-CN" altLang="en-US" sz="3600" dirty="0">
              <a:solidFill>
                <a:schemeClr val="tx1"/>
              </a:solidFill>
              <a:latin typeface="印品黑体" panose="00000500000000000000" pitchFamily="2" charset="-122"/>
              <a:ea typeface="印品黑体" panose="00000500000000000000" pitchFamily="2" charset="-122"/>
            </a:endParaRPr>
          </a:p>
        </p:txBody>
      </p:sp>
      <p:sp>
        <p:nvSpPr>
          <p:cNvPr id="27" name="任意多边形 26"/>
          <p:cNvSpPr/>
          <p:nvPr/>
        </p:nvSpPr>
        <p:spPr>
          <a:xfrm rot="2700000">
            <a:off x="2734678" y="2681266"/>
            <a:ext cx="546072" cy="546072"/>
          </a:xfrm>
          <a:custGeom>
            <a:avLst/>
            <a:gdLst>
              <a:gd name="connsiteX0" fmla="*/ 0 w 604625"/>
              <a:gd name="connsiteY0" fmla="*/ 0 h 604625"/>
              <a:gd name="connsiteX1" fmla="*/ 604625 w 604625"/>
              <a:gd name="connsiteY1" fmla="*/ 0 h 604625"/>
              <a:gd name="connsiteX2" fmla="*/ 604625 w 604625"/>
              <a:gd name="connsiteY2" fmla="*/ 604625 h 604625"/>
              <a:gd name="connsiteX3" fmla="*/ 589755 w 604625"/>
              <a:gd name="connsiteY3" fmla="*/ 604625 h 604625"/>
              <a:gd name="connsiteX4" fmla="*/ 589755 w 604625"/>
              <a:gd name="connsiteY4" fmla="*/ 15275 h 604625"/>
              <a:gd name="connsiteX5" fmla="*/ 0 w 604625"/>
              <a:gd name="connsiteY5" fmla="*/ 15275 h 60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625" h="604625">
                <a:moveTo>
                  <a:pt x="0" y="0"/>
                </a:moveTo>
                <a:lnTo>
                  <a:pt x="604625" y="0"/>
                </a:lnTo>
                <a:lnTo>
                  <a:pt x="604625" y="604625"/>
                </a:lnTo>
                <a:lnTo>
                  <a:pt x="589755" y="604625"/>
                </a:lnTo>
                <a:lnTo>
                  <a:pt x="589755" y="15275"/>
                </a:lnTo>
                <a:lnTo>
                  <a:pt x="0" y="1527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印品黑体" panose="00000500000000000000" pitchFamily="2" charset="-122"/>
              <a:ea typeface="印品黑体" panose="00000500000000000000" pitchFamily="2" charset="-122"/>
            </a:endParaRPr>
          </a:p>
        </p:txBody>
      </p:sp>
      <p:sp>
        <p:nvSpPr>
          <p:cNvPr id="28" name="任意多边形 27"/>
          <p:cNvSpPr/>
          <p:nvPr/>
        </p:nvSpPr>
        <p:spPr>
          <a:xfrm rot="2700000">
            <a:off x="4720958" y="2681266"/>
            <a:ext cx="546072" cy="546072"/>
          </a:xfrm>
          <a:custGeom>
            <a:avLst/>
            <a:gdLst>
              <a:gd name="connsiteX0" fmla="*/ 0 w 604625"/>
              <a:gd name="connsiteY0" fmla="*/ 0 h 604625"/>
              <a:gd name="connsiteX1" fmla="*/ 604625 w 604625"/>
              <a:gd name="connsiteY1" fmla="*/ 0 h 604625"/>
              <a:gd name="connsiteX2" fmla="*/ 604625 w 604625"/>
              <a:gd name="connsiteY2" fmla="*/ 604625 h 604625"/>
              <a:gd name="connsiteX3" fmla="*/ 589755 w 604625"/>
              <a:gd name="connsiteY3" fmla="*/ 604625 h 604625"/>
              <a:gd name="connsiteX4" fmla="*/ 589755 w 604625"/>
              <a:gd name="connsiteY4" fmla="*/ 15275 h 604625"/>
              <a:gd name="connsiteX5" fmla="*/ 0 w 604625"/>
              <a:gd name="connsiteY5" fmla="*/ 15275 h 60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625" h="604625">
                <a:moveTo>
                  <a:pt x="0" y="0"/>
                </a:moveTo>
                <a:lnTo>
                  <a:pt x="604625" y="0"/>
                </a:lnTo>
                <a:lnTo>
                  <a:pt x="604625" y="604625"/>
                </a:lnTo>
                <a:lnTo>
                  <a:pt x="589755" y="604625"/>
                </a:lnTo>
                <a:lnTo>
                  <a:pt x="589755" y="15275"/>
                </a:lnTo>
                <a:lnTo>
                  <a:pt x="0" y="1527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印品黑体" panose="00000500000000000000" pitchFamily="2" charset="-122"/>
              <a:ea typeface="印品黑体" panose="00000500000000000000" pitchFamily="2" charset="-122"/>
            </a:endParaRPr>
          </a:p>
        </p:txBody>
      </p:sp>
      <p:sp>
        <p:nvSpPr>
          <p:cNvPr id="29" name="任意多边形 28"/>
          <p:cNvSpPr/>
          <p:nvPr/>
        </p:nvSpPr>
        <p:spPr>
          <a:xfrm rot="2700000">
            <a:off x="6707239" y="2681266"/>
            <a:ext cx="546072" cy="546072"/>
          </a:xfrm>
          <a:custGeom>
            <a:avLst/>
            <a:gdLst>
              <a:gd name="connsiteX0" fmla="*/ 0 w 604625"/>
              <a:gd name="connsiteY0" fmla="*/ 0 h 604625"/>
              <a:gd name="connsiteX1" fmla="*/ 604625 w 604625"/>
              <a:gd name="connsiteY1" fmla="*/ 0 h 604625"/>
              <a:gd name="connsiteX2" fmla="*/ 604625 w 604625"/>
              <a:gd name="connsiteY2" fmla="*/ 604625 h 604625"/>
              <a:gd name="connsiteX3" fmla="*/ 589755 w 604625"/>
              <a:gd name="connsiteY3" fmla="*/ 604625 h 604625"/>
              <a:gd name="connsiteX4" fmla="*/ 589755 w 604625"/>
              <a:gd name="connsiteY4" fmla="*/ 15275 h 604625"/>
              <a:gd name="connsiteX5" fmla="*/ 0 w 604625"/>
              <a:gd name="connsiteY5" fmla="*/ 15275 h 60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625" h="604625">
                <a:moveTo>
                  <a:pt x="0" y="0"/>
                </a:moveTo>
                <a:lnTo>
                  <a:pt x="604625" y="0"/>
                </a:lnTo>
                <a:lnTo>
                  <a:pt x="604625" y="604625"/>
                </a:lnTo>
                <a:lnTo>
                  <a:pt x="589755" y="604625"/>
                </a:lnTo>
                <a:lnTo>
                  <a:pt x="589755" y="15275"/>
                </a:lnTo>
                <a:lnTo>
                  <a:pt x="0" y="1527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印品黑体" panose="00000500000000000000" pitchFamily="2" charset="-122"/>
              <a:ea typeface="印品黑体" panose="00000500000000000000" pitchFamily="2" charset="-122"/>
            </a:endParaRPr>
          </a:p>
        </p:txBody>
      </p:sp>
      <p:sp>
        <p:nvSpPr>
          <p:cNvPr id="30" name="任意多边形 29"/>
          <p:cNvSpPr/>
          <p:nvPr/>
        </p:nvSpPr>
        <p:spPr>
          <a:xfrm rot="2700000">
            <a:off x="8693519" y="2681266"/>
            <a:ext cx="546072" cy="546072"/>
          </a:xfrm>
          <a:custGeom>
            <a:avLst/>
            <a:gdLst>
              <a:gd name="connsiteX0" fmla="*/ 0 w 604625"/>
              <a:gd name="connsiteY0" fmla="*/ 0 h 604625"/>
              <a:gd name="connsiteX1" fmla="*/ 604625 w 604625"/>
              <a:gd name="connsiteY1" fmla="*/ 0 h 604625"/>
              <a:gd name="connsiteX2" fmla="*/ 604625 w 604625"/>
              <a:gd name="connsiteY2" fmla="*/ 604625 h 604625"/>
              <a:gd name="connsiteX3" fmla="*/ 589755 w 604625"/>
              <a:gd name="connsiteY3" fmla="*/ 604625 h 604625"/>
              <a:gd name="connsiteX4" fmla="*/ 589755 w 604625"/>
              <a:gd name="connsiteY4" fmla="*/ 15275 h 604625"/>
              <a:gd name="connsiteX5" fmla="*/ 0 w 604625"/>
              <a:gd name="connsiteY5" fmla="*/ 15275 h 60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625" h="604625">
                <a:moveTo>
                  <a:pt x="0" y="0"/>
                </a:moveTo>
                <a:lnTo>
                  <a:pt x="604625" y="0"/>
                </a:lnTo>
                <a:lnTo>
                  <a:pt x="604625" y="604625"/>
                </a:lnTo>
                <a:lnTo>
                  <a:pt x="589755" y="604625"/>
                </a:lnTo>
                <a:lnTo>
                  <a:pt x="589755" y="15275"/>
                </a:lnTo>
                <a:lnTo>
                  <a:pt x="0" y="1527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印品黑体" panose="00000500000000000000" pitchFamily="2" charset="-122"/>
              <a:ea typeface="印品黑体" panose="00000500000000000000" pitchFamily="2" charset="-122"/>
            </a:endParaRPr>
          </a:p>
        </p:txBody>
      </p:sp>
      <p:grpSp>
        <p:nvGrpSpPr>
          <p:cNvPr id="2" name="组合 1"/>
          <p:cNvGrpSpPr/>
          <p:nvPr/>
        </p:nvGrpSpPr>
        <p:grpSpPr>
          <a:xfrm>
            <a:off x="1716879" y="3607798"/>
            <a:ext cx="1402080" cy="680689"/>
            <a:chOff x="1259679" y="3607798"/>
            <a:chExt cx="1402080" cy="680689"/>
          </a:xfrm>
        </p:grpSpPr>
        <p:sp>
          <p:nvSpPr>
            <p:cNvPr id="22" name="矩形 21"/>
            <p:cNvSpPr/>
            <p:nvPr/>
          </p:nvSpPr>
          <p:spPr>
            <a:xfrm>
              <a:off x="1259679" y="3607798"/>
              <a:ext cx="1402080" cy="460375"/>
            </a:xfrm>
            <a:prstGeom prst="rect">
              <a:avLst/>
            </a:prstGeom>
          </p:spPr>
          <p:txBody>
            <a:bodyPr wrap="none">
              <a:spAutoFit/>
            </a:bodyPr>
            <a:lstStyle/>
            <a:p>
              <a:r>
                <a:rPr lang="zh-CN" altLang="en-US" sz="2400" dirty="0">
                  <a:solidFill>
                    <a:schemeClr val="bg1"/>
                  </a:solidFill>
                  <a:latin typeface="印品黑体" panose="00000500000000000000" pitchFamily="2" charset="-122"/>
                  <a:ea typeface="印品黑体" panose="00000500000000000000" pitchFamily="2" charset="-122"/>
                </a:rPr>
                <a:t>寻找商铺</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31" name="矩形 30"/>
            <p:cNvSpPr/>
            <p:nvPr/>
          </p:nvSpPr>
          <p:spPr>
            <a:xfrm>
              <a:off x="1259679" y="3981782"/>
              <a:ext cx="309880" cy="306705"/>
            </a:xfrm>
            <a:prstGeom prst="rect">
              <a:avLst/>
            </a:prstGeom>
          </p:spPr>
          <p:txBody>
            <a:bodyPr wrap="none">
              <a:spAutoFit/>
            </a:bodyPr>
            <a:lstStyle/>
            <a:p>
              <a:endParaRPr lang="zh-CN" altLang="en-US" sz="1400" dirty="0">
                <a:solidFill>
                  <a:schemeClr val="bg1"/>
                </a:solidFill>
                <a:latin typeface="印品黑体" panose="00000500000000000000" pitchFamily="2" charset="-122"/>
                <a:ea typeface="印品黑体" panose="00000500000000000000" pitchFamily="2" charset="-122"/>
              </a:endParaRPr>
            </a:p>
          </p:txBody>
        </p:sp>
      </p:grpSp>
      <p:sp>
        <p:nvSpPr>
          <p:cNvPr id="53" name="矩形 52"/>
          <p:cNvSpPr/>
          <p:nvPr/>
        </p:nvSpPr>
        <p:spPr>
          <a:xfrm>
            <a:off x="3701415" y="3608070"/>
            <a:ext cx="1706880" cy="460375"/>
          </a:xfrm>
          <a:prstGeom prst="rect">
            <a:avLst/>
          </a:prstGeom>
        </p:spPr>
        <p:txBody>
          <a:bodyPr wrap="none">
            <a:spAutoFit/>
          </a:bodyPr>
          <a:lstStyle/>
          <a:p>
            <a:r>
              <a:rPr lang="zh-CN" altLang="en-US" sz="2400" dirty="0">
                <a:solidFill>
                  <a:schemeClr val="bg1"/>
                </a:solidFill>
                <a:latin typeface="印品黑体" panose="00000500000000000000" pitchFamily="2" charset="-122"/>
                <a:ea typeface="印品黑体" panose="00000500000000000000" pitchFamily="2" charset="-122"/>
              </a:rPr>
              <a:t>对接供应商</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56" name="矩形 55"/>
          <p:cNvSpPr/>
          <p:nvPr/>
        </p:nvSpPr>
        <p:spPr>
          <a:xfrm>
            <a:off x="5685790" y="3608070"/>
            <a:ext cx="2011680" cy="460375"/>
          </a:xfrm>
          <a:prstGeom prst="rect">
            <a:avLst/>
          </a:prstGeom>
        </p:spPr>
        <p:txBody>
          <a:bodyPr wrap="none">
            <a:spAutoFit/>
          </a:bodyPr>
          <a:lstStyle/>
          <a:p>
            <a:r>
              <a:rPr lang="zh-CN" altLang="en-US" sz="2400" dirty="0">
                <a:solidFill>
                  <a:schemeClr val="bg1"/>
                </a:solidFill>
                <a:latin typeface="印品黑体" panose="00000500000000000000" pitchFamily="2" charset="-122"/>
                <a:ea typeface="印品黑体" panose="00000500000000000000" pitchFamily="2" charset="-122"/>
              </a:rPr>
              <a:t>商户</a:t>
            </a:r>
            <a:r>
              <a:rPr lang="zh-CN" altLang="en-US" sz="2400" dirty="0">
                <a:solidFill>
                  <a:schemeClr val="bg1"/>
                </a:solidFill>
                <a:latin typeface="印品黑体" panose="00000500000000000000" pitchFamily="2" charset="-122"/>
                <a:ea typeface="印品黑体" panose="00000500000000000000" pitchFamily="2" charset="-122"/>
              </a:rPr>
              <a:t>入驻平台</a:t>
            </a:r>
            <a:endParaRPr lang="zh-CN" altLang="en-US" sz="2400" dirty="0">
              <a:solidFill>
                <a:schemeClr val="bg1"/>
              </a:solidFill>
              <a:latin typeface="印品黑体" panose="00000500000000000000" pitchFamily="2" charset="-122"/>
              <a:ea typeface="印品黑体" panose="00000500000000000000" pitchFamily="2" charset="-122"/>
            </a:endParaRPr>
          </a:p>
        </p:txBody>
      </p:sp>
      <p:grpSp>
        <p:nvGrpSpPr>
          <p:cNvPr id="21" name="组合 20"/>
          <p:cNvGrpSpPr/>
          <p:nvPr/>
        </p:nvGrpSpPr>
        <p:grpSpPr>
          <a:xfrm>
            <a:off x="7669862" y="3607798"/>
            <a:ext cx="1402080" cy="680689"/>
            <a:chOff x="7212662" y="3607798"/>
            <a:chExt cx="1402080" cy="680689"/>
          </a:xfrm>
        </p:grpSpPr>
        <p:sp>
          <p:nvSpPr>
            <p:cNvPr id="59" name="矩形 58"/>
            <p:cNvSpPr/>
            <p:nvPr/>
          </p:nvSpPr>
          <p:spPr>
            <a:xfrm>
              <a:off x="7212662" y="3607798"/>
              <a:ext cx="1402080" cy="460375"/>
            </a:xfrm>
            <a:prstGeom prst="rect">
              <a:avLst/>
            </a:prstGeom>
          </p:spPr>
          <p:txBody>
            <a:bodyPr wrap="none">
              <a:spAutoFit/>
            </a:bodyPr>
            <a:lstStyle/>
            <a:p>
              <a:r>
                <a:rPr lang="zh-CN" altLang="en-US" sz="2400" dirty="0">
                  <a:solidFill>
                    <a:schemeClr val="bg1"/>
                  </a:solidFill>
                  <a:latin typeface="印品黑体" panose="00000500000000000000" pitchFamily="2" charset="-122"/>
                  <a:ea typeface="印品黑体" panose="00000500000000000000" pitchFamily="2" charset="-122"/>
                </a:rPr>
                <a:t>提供方案</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61" name="矩形 60"/>
            <p:cNvSpPr/>
            <p:nvPr/>
          </p:nvSpPr>
          <p:spPr>
            <a:xfrm>
              <a:off x="7212662" y="3981782"/>
              <a:ext cx="309880" cy="306705"/>
            </a:xfrm>
            <a:prstGeom prst="rect">
              <a:avLst/>
            </a:prstGeom>
          </p:spPr>
          <p:txBody>
            <a:bodyPr wrap="none">
              <a:spAutoFit/>
            </a:bodyPr>
            <a:lstStyle/>
            <a:p>
              <a:endParaRPr lang="zh-CN" altLang="en-US" sz="1400" dirty="0">
                <a:solidFill>
                  <a:schemeClr val="bg1"/>
                </a:solidFill>
                <a:latin typeface="印品黑体" panose="00000500000000000000" pitchFamily="2" charset="-122"/>
                <a:ea typeface="印品黑体" panose="00000500000000000000" pitchFamily="2" charset="-122"/>
              </a:endParaRPr>
            </a:p>
          </p:txBody>
        </p:sp>
      </p:grpSp>
      <p:grpSp>
        <p:nvGrpSpPr>
          <p:cNvPr id="32" name="组合 31"/>
          <p:cNvGrpSpPr/>
          <p:nvPr/>
        </p:nvGrpSpPr>
        <p:grpSpPr>
          <a:xfrm>
            <a:off x="9654190" y="3607798"/>
            <a:ext cx="1402080" cy="680689"/>
            <a:chOff x="9196990" y="3607798"/>
            <a:chExt cx="1402080" cy="680689"/>
          </a:xfrm>
        </p:grpSpPr>
        <p:sp>
          <p:nvSpPr>
            <p:cNvPr id="62" name="矩形 61"/>
            <p:cNvSpPr/>
            <p:nvPr/>
          </p:nvSpPr>
          <p:spPr>
            <a:xfrm>
              <a:off x="9196990" y="3607798"/>
              <a:ext cx="1402080" cy="460375"/>
            </a:xfrm>
            <a:prstGeom prst="rect">
              <a:avLst/>
            </a:prstGeom>
          </p:spPr>
          <p:txBody>
            <a:bodyPr wrap="none">
              <a:spAutoFit/>
            </a:bodyPr>
            <a:lstStyle/>
            <a:p>
              <a:r>
                <a:rPr lang="zh-CN" altLang="en-US" sz="2400" dirty="0">
                  <a:solidFill>
                    <a:schemeClr val="bg1"/>
                  </a:solidFill>
                  <a:latin typeface="印品黑体" panose="00000500000000000000" pitchFamily="2" charset="-122"/>
                  <a:ea typeface="印品黑体" panose="00000500000000000000" pitchFamily="2" charset="-122"/>
                </a:rPr>
                <a:t>实施方案</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64" name="矩形 63"/>
            <p:cNvSpPr/>
            <p:nvPr/>
          </p:nvSpPr>
          <p:spPr>
            <a:xfrm>
              <a:off x="9196990" y="3981782"/>
              <a:ext cx="309880" cy="306705"/>
            </a:xfrm>
            <a:prstGeom prst="rect">
              <a:avLst/>
            </a:prstGeom>
          </p:spPr>
          <p:txBody>
            <a:bodyPr wrap="none">
              <a:spAutoFit/>
            </a:bodyPr>
            <a:lstStyle/>
            <a:p>
              <a:endParaRPr lang="zh-CN" altLang="en-US" sz="1400" dirty="0">
                <a:solidFill>
                  <a:schemeClr val="bg1"/>
                </a:solidFill>
                <a:latin typeface="印品黑体" panose="00000500000000000000" pitchFamily="2" charset="-122"/>
                <a:ea typeface="印品黑体" panose="00000500000000000000" pitchFamily="2" charset="-122"/>
              </a:endParaRPr>
            </a:p>
          </p:txBody>
        </p:sp>
      </p:grpSp>
      <p:cxnSp>
        <p:nvCxnSpPr>
          <p:cNvPr id="50" name="直接连接符 49"/>
          <p:cNvCxnSpPr/>
          <p:nvPr/>
        </p:nvCxnSpPr>
        <p:spPr>
          <a:xfrm flipH="1">
            <a:off x="3675169" y="563754"/>
            <a:ext cx="523220" cy="5232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par>
                                <p:cTn id="18" presetID="35" presetClass="path" presetSubtype="0" accel="10000" decel="90000" fill="hold" grpId="1" nodeType="withEffect">
                                  <p:stCondLst>
                                    <p:cond delay="0"/>
                                  </p:stCondLst>
                                  <p:childTnLst>
                                    <p:animMotion origin="layout" path="M -4.79167E-6 2.96296E-6 L -0.03177 2.96296E-6 " pathEditMode="relative" rAng="0" ptsTypes="AA">
                                      <p:cBhvr>
                                        <p:cTn id="19" dur="1000" spd="-100000" fill="hold"/>
                                        <p:tgtEl>
                                          <p:spTgt spid="27"/>
                                        </p:tgtEl>
                                        <p:attrNameLst>
                                          <p:attrName>ppt_x</p:attrName>
                                          <p:attrName>ppt_y</p:attrName>
                                        </p:attrNameLst>
                                      </p:cBhvr>
                                      <p:rCtr x="-1589" y="0"/>
                                    </p:animMotion>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childTnLst>
                                </p:cTn>
                              </p:par>
                              <p:par>
                                <p:cTn id="30" presetID="35" presetClass="path" presetSubtype="0" accel="10000" decel="90000" fill="hold" grpId="1" nodeType="withEffect">
                                  <p:stCondLst>
                                    <p:cond delay="0"/>
                                  </p:stCondLst>
                                  <p:childTnLst>
                                    <p:animMotion origin="layout" path="M 4.58333E-6 2.96296E-6 L -0.03178 2.96296E-6 " pathEditMode="relative" rAng="0" ptsTypes="AA">
                                      <p:cBhvr>
                                        <p:cTn id="31" dur="1000" spd="-100000" fill="hold"/>
                                        <p:tgtEl>
                                          <p:spTgt spid="28"/>
                                        </p:tgtEl>
                                        <p:attrNameLst>
                                          <p:attrName>ppt_x</p:attrName>
                                          <p:attrName>ppt_y</p:attrName>
                                        </p:attrNameLst>
                                      </p:cBhvr>
                                      <p:rCtr x="-1589" y="0"/>
                                    </p:animMotion>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childTnLst>
                                </p:cTn>
                              </p:par>
                              <p:par>
                                <p:cTn id="42" presetID="35" presetClass="path" presetSubtype="0" accel="10000" decel="90000" fill="hold" grpId="1" nodeType="withEffect">
                                  <p:stCondLst>
                                    <p:cond delay="0"/>
                                  </p:stCondLst>
                                  <p:childTnLst>
                                    <p:animMotion origin="layout" path="M 3.95833E-6 2.96296E-6 L -0.03177 2.96296E-6 " pathEditMode="relative" rAng="0" ptsTypes="AA">
                                      <p:cBhvr>
                                        <p:cTn id="43" dur="1000" spd="-100000" fill="hold"/>
                                        <p:tgtEl>
                                          <p:spTgt spid="29"/>
                                        </p:tgtEl>
                                        <p:attrNameLst>
                                          <p:attrName>ppt_x</p:attrName>
                                          <p:attrName>ppt_y</p:attrName>
                                        </p:attrNameLst>
                                      </p:cBhvr>
                                      <p:rCtr x="-1589" y="0"/>
                                    </p:animMotion>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5500"/>
                            </p:stCondLst>
                            <p:childTnLst>
                              <p:par>
                                <p:cTn id="51" presetID="14" presetClass="entr" presetSubtype="10"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randombar(horizontal)">
                                      <p:cBhvr>
                                        <p:cTn id="53" dur="500"/>
                                        <p:tgtEl>
                                          <p:spTgt spid="21"/>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childTnLst>
                                </p:cTn>
                              </p:par>
                              <p:par>
                                <p:cTn id="58" presetID="35" presetClass="path" presetSubtype="0" accel="10000" decel="90000" fill="hold" grpId="1" nodeType="withEffect">
                                  <p:stCondLst>
                                    <p:cond delay="0"/>
                                  </p:stCondLst>
                                  <p:childTnLst>
                                    <p:animMotion origin="layout" path="M 3.33333E-6 2.96296E-6 L -0.03177 2.96296E-6 " pathEditMode="relative" rAng="0" ptsTypes="AA">
                                      <p:cBhvr>
                                        <p:cTn id="59" dur="1000" spd="-100000" fill="hold"/>
                                        <p:tgtEl>
                                          <p:spTgt spid="30"/>
                                        </p:tgtEl>
                                        <p:attrNameLst>
                                          <p:attrName>ppt_x</p:attrName>
                                          <p:attrName>ppt_y</p:attrName>
                                        </p:attrNameLst>
                                      </p:cBhvr>
                                      <p:rCtr x="-1589" y="0"/>
                                    </p:animMotion>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randombar(horizontal)">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animBg="1"/>
      <p:bldP spid="24" grpId="0" animBg="1"/>
      <p:bldP spid="25" grpId="0" animBg="1"/>
      <p:bldP spid="26" grpId="0"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5000" b="-5000"/>
          </a:stretch>
        </a:blipFill>
        <a:effectLst/>
      </p:bgPr>
    </p:bg>
    <p:spTree>
      <p:nvGrpSpPr>
        <p:cNvPr id="1" name=""/>
        <p:cNvGrpSpPr/>
        <p:nvPr/>
      </p:nvGrpSpPr>
      <p:grpSpPr>
        <a:xfrm>
          <a:off x="0" y="0"/>
          <a:ext cx="0" cy="0"/>
          <a:chOff x="0" y="0"/>
          <a:chExt cx="0" cy="0"/>
        </a:xfrm>
      </p:grpSpPr>
      <p:sp>
        <p:nvSpPr>
          <p:cNvPr id="8" name="文本框 7"/>
          <p:cNvSpPr txBox="1"/>
          <p:nvPr/>
        </p:nvSpPr>
        <p:spPr>
          <a:xfrm>
            <a:off x="5305750" y="2726065"/>
            <a:ext cx="2011680" cy="645160"/>
          </a:xfrm>
          <a:prstGeom prst="rect">
            <a:avLst/>
          </a:prstGeom>
          <a:noFill/>
        </p:spPr>
        <p:txBody>
          <a:bodyPr wrap="none" rtlCol="0">
            <a:spAutoFit/>
          </a:bodyPr>
          <a:lstStyle/>
          <a:p>
            <a:r>
              <a:rPr lang="zh-CN" altLang="en-US" sz="3600" dirty="0">
                <a:solidFill>
                  <a:schemeClr val="bg1"/>
                </a:solidFill>
                <a:latin typeface="印品黑体" panose="00000500000000000000" pitchFamily="2" charset="-122"/>
                <a:ea typeface="印品黑体" panose="00000500000000000000" pitchFamily="2" charset="-122"/>
              </a:rPr>
              <a:t>招商规则</a:t>
            </a:r>
            <a:endParaRPr lang="zh-CN" altLang="en-US" sz="3600" dirty="0">
              <a:solidFill>
                <a:schemeClr val="bg1"/>
              </a:solidFill>
              <a:latin typeface="印品黑体" panose="00000500000000000000" pitchFamily="2" charset="-122"/>
              <a:ea typeface="印品黑体" panose="00000500000000000000" pitchFamily="2" charset="-122"/>
            </a:endParaRPr>
          </a:p>
        </p:txBody>
      </p:sp>
      <p:sp>
        <p:nvSpPr>
          <p:cNvPr id="24" name="文本框 23"/>
          <p:cNvSpPr txBox="1"/>
          <p:nvPr/>
        </p:nvSpPr>
        <p:spPr>
          <a:xfrm>
            <a:off x="5334325" y="3450992"/>
            <a:ext cx="6067311" cy="997196"/>
          </a:xfrm>
          <a:prstGeom prst="rect">
            <a:avLst/>
          </a:prstGeom>
          <a:noFill/>
        </p:spPr>
        <p:txBody>
          <a:bodyPr wrap="square" rtlCol="0">
            <a:spAutoFit/>
          </a:bodyPr>
          <a:lstStyle/>
          <a:p>
            <a:pPr>
              <a:lnSpc>
                <a:spcPct val="140000"/>
              </a:lnSpc>
            </a:pPr>
            <a:r>
              <a:rPr lang="zh-CN" altLang="en-US" sz="1400" dirty="0">
                <a:solidFill>
                  <a:schemeClr val="bg1"/>
                </a:solidFill>
                <a:latin typeface="印品黑体" panose="00000500000000000000" pitchFamily="2" charset="-122"/>
                <a:ea typeface="印品黑体" panose="00000500000000000000" pitchFamily="2" charset="-122"/>
              </a:rPr>
              <a:t>此处添加详细文本描述，建议与标题相关并符合整体语言风格，语言描述尽量简洁生动。尽量将每页幻灯片的字数控制在</a:t>
            </a:r>
            <a:r>
              <a:rPr lang="en-US" altLang="zh-CN" sz="1400" dirty="0">
                <a:solidFill>
                  <a:schemeClr val="bg1"/>
                </a:solidFill>
                <a:latin typeface="印品黑体" panose="00000500000000000000" pitchFamily="2" charset="-122"/>
                <a:ea typeface="印品黑体" panose="00000500000000000000" pitchFamily="2" charset="-122"/>
              </a:rPr>
              <a:t>200</a:t>
            </a:r>
            <a:r>
              <a:rPr lang="zh-CN" altLang="en-US" sz="1400" dirty="0">
                <a:solidFill>
                  <a:schemeClr val="bg1"/>
                </a:solidFill>
                <a:latin typeface="印品黑体" panose="00000500000000000000" pitchFamily="2" charset="-122"/>
                <a:ea typeface="印品黑体" panose="00000500000000000000" pitchFamily="2" charset="-122"/>
              </a:rPr>
              <a:t>字以内，据统计每页幻灯片的播放时间最好控制在</a:t>
            </a:r>
            <a:r>
              <a:rPr lang="en-US" altLang="zh-CN" sz="1400" dirty="0">
                <a:solidFill>
                  <a:schemeClr val="bg1"/>
                </a:solidFill>
                <a:latin typeface="印品黑体" panose="00000500000000000000" pitchFamily="2" charset="-122"/>
                <a:ea typeface="印品黑体" panose="00000500000000000000" pitchFamily="2" charset="-122"/>
              </a:rPr>
              <a:t>5</a:t>
            </a:r>
            <a:r>
              <a:rPr lang="zh-CN" altLang="en-US" sz="1400" dirty="0">
                <a:solidFill>
                  <a:schemeClr val="bg1"/>
                </a:solidFill>
                <a:latin typeface="印品黑体" panose="00000500000000000000" pitchFamily="2" charset="-122"/>
                <a:ea typeface="印品黑体" panose="00000500000000000000" pitchFamily="2" charset="-122"/>
              </a:rPr>
              <a:t>分钟之内。</a:t>
            </a:r>
            <a:endParaRPr lang="zh-CN" altLang="en-US" sz="1400" dirty="0">
              <a:solidFill>
                <a:schemeClr val="bg1"/>
              </a:solidFill>
              <a:latin typeface="印品黑体" panose="00000500000000000000" pitchFamily="2" charset="-122"/>
              <a:ea typeface="印品黑体" panose="00000500000000000000" pitchFamily="2" charset="-122"/>
            </a:endParaRPr>
          </a:p>
        </p:txBody>
      </p:sp>
      <p:sp>
        <p:nvSpPr>
          <p:cNvPr id="7" name="文本框 6"/>
          <p:cNvSpPr txBox="1"/>
          <p:nvPr/>
        </p:nvSpPr>
        <p:spPr>
          <a:xfrm>
            <a:off x="3239186" y="2254875"/>
            <a:ext cx="2100255" cy="2215991"/>
          </a:xfrm>
          <a:prstGeom prst="rect">
            <a:avLst/>
          </a:prstGeom>
          <a:noFill/>
        </p:spPr>
        <p:txBody>
          <a:bodyPr wrap="none" rtlCol="0">
            <a:spAutoFit/>
          </a:bodyPr>
          <a:lstStyle/>
          <a:p>
            <a:r>
              <a:rPr lang="en-US" altLang="zh-CN" sz="13800" dirty="0">
                <a:solidFill>
                  <a:schemeClr val="bg1"/>
                </a:solidFill>
                <a:effectLst>
                  <a:outerShdw blurRad="38100" dist="38100" dir="2700000" algn="tl">
                    <a:srgbClr val="000000">
                      <a:alpha val="43137"/>
                    </a:srgbClr>
                  </a:outerShdw>
                </a:effectLst>
                <a:latin typeface="印品黑体" panose="00000500000000000000" pitchFamily="2" charset="-122"/>
                <a:ea typeface="印品黑体" panose="00000500000000000000" pitchFamily="2" charset="-122"/>
              </a:rPr>
              <a:t>04</a:t>
            </a:r>
            <a:endParaRPr lang="zh-CN" altLang="en-US" sz="13800" dirty="0">
              <a:solidFill>
                <a:schemeClr val="bg1"/>
              </a:solidFill>
              <a:effectLst>
                <a:outerShdw blurRad="38100" dist="38100" dir="2700000" algn="tl">
                  <a:srgbClr val="000000">
                    <a:alpha val="43137"/>
                  </a:srgbClr>
                </a:outerShdw>
              </a:effectLst>
              <a:latin typeface="印品黑体" panose="00000500000000000000" pitchFamily="2" charset="-122"/>
              <a:ea typeface="印品黑体" panose="00000500000000000000" pitchFamily="2" charset="-122"/>
            </a:endParaRPr>
          </a:p>
        </p:txBody>
      </p:sp>
      <p:sp>
        <p:nvSpPr>
          <p:cNvPr id="20" name="文本框 19"/>
          <p:cNvSpPr txBox="1"/>
          <p:nvPr/>
        </p:nvSpPr>
        <p:spPr>
          <a:xfrm>
            <a:off x="3353704" y="4072356"/>
            <a:ext cx="2316660" cy="584775"/>
          </a:xfrm>
          <a:prstGeom prst="rect">
            <a:avLst/>
          </a:prstGeom>
          <a:noFill/>
        </p:spPr>
        <p:txBody>
          <a:bodyPr wrap="none" rtlCol="0">
            <a:spAutoFit/>
          </a:bodyPr>
          <a:lstStyle/>
          <a:p>
            <a:r>
              <a:rPr lang="en-US" altLang="zh-CN" sz="3200" dirty="0">
                <a:solidFill>
                  <a:schemeClr val="bg1"/>
                </a:solidFill>
                <a:latin typeface="印品黑体" panose="00000500000000000000" pitchFamily="2" charset="-122"/>
                <a:ea typeface="印品黑体" panose="00000500000000000000" pitchFamily="2" charset="-122"/>
              </a:rPr>
              <a:t>PART ONE</a:t>
            </a:r>
            <a:endParaRPr lang="zh-CN" altLang="en-US" sz="3200" dirty="0">
              <a:solidFill>
                <a:schemeClr val="bg1"/>
              </a:solidFill>
              <a:latin typeface="印品黑体" panose="00000500000000000000" pitchFamily="2" charset="-122"/>
              <a:ea typeface="印品黑体" panose="00000500000000000000" pitchFamily="2" charset="-122"/>
            </a:endParaRPr>
          </a:p>
        </p:txBody>
      </p:sp>
      <p:cxnSp>
        <p:nvCxnSpPr>
          <p:cNvPr id="11" name="直接连接符 10"/>
          <p:cNvCxnSpPr/>
          <p:nvPr/>
        </p:nvCxnSpPr>
        <p:spPr>
          <a:xfrm>
            <a:off x="5048250" y="2571750"/>
            <a:ext cx="0" cy="24017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7"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5000" b="-5000"/>
          </a:stretch>
        </a:blipFill>
        <a:effectLst/>
      </p:bgPr>
    </p:bg>
    <p:spTree>
      <p:nvGrpSpPr>
        <p:cNvPr id="1" name=""/>
        <p:cNvGrpSpPr/>
        <p:nvPr/>
      </p:nvGrpSpPr>
      <p:grpSpPr>
        <a:xfrm>
          <a:off x="0" y="0"/>
          <a:ext cx="0" cy="0"/>
          <a:chOff x="0" y="0"/>
          <a:chExt cx="0" cy="0"/>
        </a:xfrm>
      </p:grpSpPr>
      <p:sp>
        <p:nvSpPr>
          <p:cNvPr id="28" name="矩形 27"/>
          <p:cNvSpPr/>
          <p:nvPr/>
        </p:nvSpPr>
        <p:spPr>
          <a:xfrm>
            <a:off x="2228581" y="353246"/>
            <a:ext cx="1605280" cy="521970"/>
          </a:xfrm>
          <a:prstGeom prst="rect">
            <a:avLst/>
          </a:prstGeom>
        </p:spPr>
        <p:txBody>
          <a:bodyPr wrap="none">
            <a:spAutoFit/>
          </a:bodyPr>
          <a:lstStyle/>
          <a:p>
            <a:r>
              <a:rPr lang="zh-CN" altLang="en-US" sz="2800" dirty="0">
                <a:solidFill>
                  <a:schemeClr val="bg1"/>
                </a:solidFill>
                <a:latin typeface="印品黑体" panose="00000500000000000000" pitchFamily="2" charset="-122"/>
                <a:ea typeface="印品黑体" panose="00000500000000000000" pitchFamily="2" charset="-122"/>
              </a:rPr>
              <a:t>招商规则</a:t>
            </a:r>
            <a:endParaRPr lang="zh-CN" altLang="en-US" sz="2800" dirty="0">
              <a:solidFill>
                <a:schemeClr val="bg1"/>
              </a:solidFill>
              <a:latin typeface="印品黑体" panose="00000500000000000000" pitchFamily="2" charset="-122"/>
              <a:ea typeface="印品黑体" panose="00000500000000000000" pitchFamily="2" charset="-122"/>
            </a:endParaRPr>
          </a:p>
        </p:txBody>
      </p:sp>
      <p:sp>
        <p:nvSpPr>
          <p:cNvPr id="29" name="矩形 28"/>
          <p:cNvSpPr/>
          <p:nvPr/>
        </p:nvSpPr>
        <p:spPr>
          <a:xfrm>
            <a:off x="3796665" y="776605"/>
            <a:ext cx="3077845" cy="460375"/>
          </a:xfrm>
          <a:prstGeom prst="rect">
            <a:avLst/>
          </a:prstGeom>
        </p:spPr>
        <p:txBody>
          <a:bodyPr wrap="square">
            <a:spAutoFit/>
          </a:bodyPr>
          <a:lstStyle/>
          <a:p>
            <a:r>
              <a:rPr lang="zh-CN" altLang="en-US" sz="2400" dirty="0">
                <a:solidFill>
                  <a:schemeClr val="bg1"/>
                </a:solidFill>
                <a:latin typeface="印品黑体" panose="00000500000000000000" pitchFamily="2" charset="-122"/>
                <a:ea typeface="印品黑体" panose="00000500000000000000" pitchFamily="2" charset="-122"/>
              </a:rPr>
              <a:t>供应商入驻条件</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62" name="矩形 61"/>
          <p:cNvSpPr/>
          <p:nvPr/>
        </p:nvSpPr>
        <p:spPr>
          <a:xfrm>
            <a:off x="2190611" y="4748631"/>
            <a:ext cx="2408555" cy="491490"/>
          </a:xfrm>
          <a:prstGeom prst="rect">
            <a:avLst/>
          </a:prstGeom>
        </p:spPr>
        <p:txBody>
          <a:bodyPr wrap="none">
            <a:spAutoFit/>
          </a:bodyPr>
          <a:lstStyle/>
          <a:p>
            <a:pPr algn="just">
              <a:lnSpc>
                <a:spcPct val="130000"/>
              </a:lnSpc>
              <a:spcAft>
                <a:spcPts val="1200"/>
              </a:spcAft>
            </a:pPr>
            <a:r>
              <a:rPr lang="zh-CN" altLang="en-US" sz="2000" dirty="0">
                <a:solidFill>
                  <a:schemeClr val="bg1"/>
                </a:solidFill>
                <a:latin typeface="印品黑体" panose="00000500000000000000" pitchFamily="2" charset="-122"/>
                <a:ea typeface="印品黑体" panose="00000500000000000000" pitchFamily="2" charset="-122"/>
              </a:rPr>
              <a:t>平台</a:t>
            </a:r>
            <a:r>
              <a:rPr lang="zh-CN" altLang="en-US" sz="2000" dirty="0">
                <a:solidFill>
                  <a:schemeClr val="bg1"/>
                </a:solidFill>
                <a:latin typeface="印品黑体" panose="00000500000000000000" pitchFamily="2" charset="-122"/>
                <a:ea typeface="印品黑体" panose="00000500000000000000" pitchFamily="2" charset="-122"/>
              </a:rPr>
              <a:t>出让</a:t>
            </a:r>
            <a:r>
              <a:rPr lang="en-US" altLang="zh-CN" sz="2000" dirty="0">
                <a:solidFill>
                  <a:schemeClr val="bg1"/>
                </a:solidFill>
                <a:latin typeface="印品黑体" panose="00000500000000000000" pitchFamily="2" charset="-122"/>
                <a:ea typeface="印品黑体" panose="00000500000000000000" pitchFamily="2" charset="-122"/>
              </a:rPr>
              <a:t>10%</a:t>
            </a:r>
            <a:r>
              <a:rPr lang="zh-CN" altLang="en-US" sz="2000" dirty="0">
                <a:solidFill>
                  <a:schemeClr val="bg1"/>
                </a:solidFill>
                <a:latin typeface="印品黑体" panose="00000500000000000000" pitchFamily="2" charset="-122"/>
                <a:ea typeface="印品黑体" panose="00000500000000000000" pitchFamily="2" charset="-122"/>
              </a:rPr>
              <a:t>的股份</a:t>
            </a:r>
            <a:endParaRPr lang="zh-CN" altLang="en-US" sz="2000" dirty="0">
              <a:solidFill>
                <a:schemeClr val="bg1"/>
              </a:solidFill>
              <a:latin typeface="印品黑体" panose="00000500000000000000" pitchFamily="2" charset="-122"/>
              <a:ea typeface="印品黑体" panose="00000500000000000000" pitchFamily="2" charset="-122"/>
            </a:endParaRPr>
          </a:p>
        </p:txBody>
      </p:sp>
      <p:grpSp>
        <p:nvGrpSpPr>
          <p:cNvPr id="2" name="组合 1"/>
          <p:cNvGrpSpPr/>
          <p:nvPr/>
        </p:nvGrpSpPr>
        <p:grpSpPr>
          <a:xfrm>
            <a:off x="2460303" y="2666668"/>
            <a:ext cx="1800000" cy="1800000"/>
            <a:chOff x="1876103" y="2074848"/>
            <a:chExt cx="1800000" cy="1800000"/>
          </a:xfrm>
        </p:grpSpPr>
        <p:sp>
          <p:nvSpPr>
            <p:cNvPr id="5" name="椭圆 4"/>
            <p:cNvSpPr>
              <a:spLocks noChangeAspect="1"/>
            </p:cNvSpPr>
            <p:nvPr/>
          </p:nvSpPr>
          <p:spPr>
            <a:xfrm>
              <a:off x="1876103" y="2074848"/>
              <a:ext cx="1800000" cy="180000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印品黑体" panose="00000500000000000000" pitchFamily="2" charset="-122"/>
                  <a:ea typeface="印品黑体" panose="00000500000000000000" pitchFamily="2" charset="-122"/>
                </a:rPr>
                <a:t>10%</a:t>
              </a:r>
              <a:endParaRPr lang="zh-CN" altLang="en-US" sz="4800" dirty="0">
                <a:solidFill>
                  <a:schemeClr val="bg1"/>
                </a:solidFill>
                <a:latin typeface="印品黑体" panose="00000500000000000000" pitchFamily="2" charset="-122"/>
                <a:ea typeface="印品黑体" panose="00000500000000000000" pitchFamily="2" charset="-122"/>
              </a:endParaRPr>
            </a:p>
          </p:txBody>
        </p:sp>
        <p:sp>
          <p:nvSpPr>
            <p:cNvPr id="6" name="弧形 5"/>
            <p:cNvSpPr>
              <a:spLocks noChangeAspect="1"/>
            </p:cNvSpPr>
            <p:nvPr/>
          </p:nvSpPr>
          <p:spPr>
            <a:xfrm>
              <a:off x="1876103" y="2074848"/>
              <a:ext cx="1800000" cy="1800000"/>
            </a:xfrm>
            <a:prstGeom prst="arc">
              <a:avLst/>
            </a:prstGeom>
            <a:ln w="190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sp>
        <p:nvSpPr>
          <p:cNvPr id="175" name="矩形 174"/>
          <p:cNvSpPr/>
          <p:nvPr/>
        </p:nvSpPr>
        <p:spPr>
          <a:xfrm>
            <a:off x="5358321" y="4748631"/>
            <a:ext cx="2110105" cy="491490"/>
          </a:xfrm>
          <a:prstGeom prst="rect">
            <a:avLst/>
          </a:prstGeom>
        </p:spPr>
        <p:txBody>
          <a:bodyPr wrap="none">
            <a:spAutoFit/>
          </a:bodyPr>
          <a:lstStyle/>
          <a:p>
            <a:pPr algn="just">
              <a:lnSpc>
                <a:spcPct val="130000"/>
              </a:lnSpc>
              <a:spcAft>
                <a:spcPts val="1200"/>
              </a:spcAft>
            </a:pPr>
            <a:r>
              <a:rPr lang="en-US" sz="2000" dirty="0">
                <a:solidFill>
                  <a:schemeClr val="bg1"/>
                </a:solidFill>
                <a:latin typeface="印品黑体" panose="00000500000000000000" pitchFamily="2" charset="-122"/>
                <a:ea typeface="印品黑体" panose="00000500000000000000" pitchFamily="2" charset="-122"/>
              </a:rPr>
              <a:t>200</a:t>
            </a:r>
            <a:r>
              <a:rPr lang="zh-CN" altLang="en-US" sz="2000" dirty="0">
                <a:solidFill>
                  <a:schemeClr val="bg1"/>
                </a:solidFill>
                <a:latin typeface="印品黑体" panose="00000500000000000000" pitchFamily="2" charset="-122"/>
                <a:ea typeface="印品黑体" panose="00000500000000000000" pitchFamily="2" charset="-122"/>
              </a:rPr>
              <a:t>万的加盟资金</a:t>
            </a:r>
            <a:endParaRPr lang="zh-CN" altLang="en-US" sz="2000" dirty="0">
              <a:solidFill>
                <a:schemeClr val="bg1"/>
              </a:solidFill>
              <a:latin typeface="印品黑体" panose="00000500000000000000" pitchFamily="2" charset="-122"/>
              <a:ea typeface="印品黑体" panose="00000500000000000000" pitchFamily="2" charset="-122"/>
            </a:endParaRPr>
          </a:p>
        </p:txBody>
      </p:sp>
      <p:grpSp>
        <p:nvGrpSpPr>
          <p:cNvPr id="3" name="组合 2"/>
          <p:cNvGrpSpPr/>
          <p:nvPr/>
        </p:nvGrpSpPr>
        <p:grpSpPr>
          <a:xfrm>
            <a:off x="5478787" y="2666668"/>
            <a:ext cx="1800000" cy="1800000"/>
            <a:chOff x="4894587" y="2074848"/>
            <a:chExt cx="1800000" cy="1800000"/>
          </a:xfrm>
        </p:grpSpPr>
        <p:sp>
          <p:nvSpPr>
            <p:cNvPr id="177" name="椭圆 176"/>
            <p:cNvSpPr>
              <a:spLocks noChangeAspect="1"/>
            </p:cNvSpPr>
            <p:nvPr/>
          </p:nvSpPr>
          <p:spPr>
            <a:xfrm>
              <a:off x="4894587" y="2074848"/>
              <a:ext cx="1800000" cy="180000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印品黑体" panose="00000500000000000000" pitchFamily="2" charset="-122"/>
                  <a:ea typeface="印品黑体" panose="00000500000000000000" pitchFamily="2" charset="-122"/>
                </a:rPr>
                <a:t>200</a:t>
              </a:r>
              <a:endParaRPr lang="zh-CN" altLang="en-US" sz="4800" dirty="0">
                <a:solidFill>
                  <a:schemeClr val="bg1"/>
                </a:solidFill>
                <a:latin typeface="印品黑体" panose="00000500000000000000" pitchFamily="2" charset="-122"/>
                <a:ea typeface="印品黑体" panose="00000500000000000000" pitchFamily="2" charset="-122"/>
              </a:endParaRPr>
            </a:p>
          </p:txBody>
        </p:sp>
        <p:sp>
          <p:nvSpPr>
            <p:cNvPr id="178" name="弧形 177"/>
            <p:cNvSpPr>
              <a:spLocks noChangeAspect="1"/>
            </p:cNvSpPr>
            <p:nvPr/>
          </p:nvSpPr>
          <p:spPr>
            <a:xfrm>
              <a:off x="4894587" y="2074848"/>
              <a:ext cx="1800000" cy="1800000"/>
            </a:xfrm>
            <a:prstGeom prst="arc">
              <a:avLst/>
            </a:prstGeom>
            <a:ln w="190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sp>
        <p:nvSpPr>
          <p:cNvPr id="179" name="矩形 178"/>
          <p:cNvSpPr/>
          <p:nvPr/>
        </p:nvSpPr>
        <p:spPr>
          <a:xfrm>
            <a:off x="8324417" y="4748631"/>
            <a:ext cx="2214880" cy="491490"/>
          </a:xfrm>
          <a:prstGeom prst="rect">
            <a:avLst/>
          </a:prstGeom>
        </p:spPr>
        <p:txBody>
          <a:bodyPr wrap="none">
            <a:spAutoFit/>
          </a:bodyPr>
          <a:lstStyle/>
          <a:p>
            <a:pPr algn="just">
              <a:lnSpc>
                <a:spcPct val="130000"/>
              </a:lnSpc>
              <a:spcAft>
                <a:spcPts val="1200"/>
              </a:spcAft>
            </a:pPr>
            <a:r>
              <a:rPr lang="zh-CN" altLang="en-US" sz="2000" dirty="0">
                <a:solidFill>
                  <a:schemeClr val="bg1"/>
                </a:solidFill>
                <a:latin typeface="印品黑体" panose="00000500000000000000" pitchFamily="2" charset="-122"/>
                <a:ea typeface="印品黑体" panose="00000500000000000000" pitchFamily="2" charset="-122"/>
              </a:rPr>
              <a:t>拥有</a:t>
            </a:r>
            <a:r>
              <a:rPr lang="zh-CN" altLang="en-US" sz="2000" dirty="0">
                <a:solidFill>
                  <a:schemeClr val="bg1"/>
                </a:solidFill>
                <a:latin typeface="印品黑体" panose="00000500000000000000" pitchFamily="2" charset="-122"/>
                <a:ea typeface="印品黑体" panose="00000500000000000000" pitchFamily="2" charset="-122"/>
              </a:rPr>
              <a:t>本地酒水资源</a:t>
            </a:r>
            <a:endParaRPr lang="zh-CN" altLang="en-US" sz="2000" dirty="0">
              <a:solidFill>
                <a:schemeClr val="bg1"/>
              </a:solidFill>
              <a:latin typeface="印品黑体" panose="00000500000000000000" pitchFamily="2" charset="-122"/>
              <a:ea typeface="印品黑体" panose="00000500000000000000" pitchFamily="2" charset="-122"/>
            </a:endParaRPr>
          </a:p>
        </p:txBody>
      </p:sp>
      <p:grpSp>
        <p:nvGrpSpPr>
          <p:cNvPr id="4" name="组合 3"/>
          <p:cNvGrpSpPr/>
          <p:nvPr/>
        </p:nvGrpSpPr>
        <p:grpSpPr>
          <a:xfrm>
            <a:off x="8497271" y="2666668"/>
            <a:ext cx="1800000" cy="1800000"/>
            <a:chOff x="7913071" y="2074848"/>
            <a:chExt cx="1800000" cy="1800000"/>
          </a:xfrm>
        </p:grpSpPr>
        <p:sp>
          <p:nvSpPr>
            <p:cNvPr id="181" name="椭圆 180"/>
            <p:cNvSpPr>
              <a:spLocks noChangeAspect="1"/>
            </p:cNvSpPr>
            <p:nvPr/>
          </p:nvSpPr>
          <p:spPr>
            <a:xfrm>
              <a:off x="7913071" y="2074848"/>
              <a:ext cx="1800000" cy="1800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solidFill>
                    <a:schemeClr val="bg1"/>
                  </a:solidFill>
                  <a:latin typeface="印品黑体" panose="00000500000000000000" pitchFamily="2" charset="-122"/>
                  <a:ea typeface="印品黑体" panose="00000500000000000000" pitchFamily="2" charset="-122"/>
                </a:rPr>
                <a:t>资源</a:t>
              </a:r>
              <a:endParaRPr lang="zh-CN" altLang="en-US" sz="4800" dirty="0">
                <a:solidFill>
                  <a:schemeClr val="bg1"/>
                </a:solidFill>
                <a:latin typeface="印品黑体" panose="00000500000000000000" pitchFamily="2" charset="-122"/>
                <a:ea typeface="印品黑体" panose="00000500000000000000" pitchFamily="2" charset="-122"/>
              </a:endParaRPr>
            </a:p>
          </p:txBody>
        </p:sp>
        <p:sp>
          <p:nvSpPr>
            <p:cNvPr id="182" name="弧形 181"/>
            <p:cNvSpPr>
              <a:spLocks noChangeAspect="1"/>
            </p:cNvSpPr>
            <p:nvPr/>
          </p:nvSpPr>
          <p:spPr>
            <a:xfrm>
              <a:off x="7913071" y="2074848"/>
              <a:ext cx="1800000" cy="1800000"/>
            </a:xfrm>
            <a:prstGeom prst="arc">
              <a:avLst/>
            </a:prstGeom>
            <a:ln w="190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cxnSp>
        <p:nvCxnSpPr>
          <p:cNvPr id="30" name="直接连接符 29"/>
          <p:cNvCxnSpPr/>
          <p:nvPr/>
        </p:nvCxnSpPr>
        <p:spPr>
          <a:xfrm flipH="1">
            <a:off x="3560869" y="573279"/>
            <a:ext cx="523220" cy="5232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2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17" presetClass="entr" presetSubtype="10" fill="hold" grpId="0" nodeType="afterEffect">
                                  <p:stCondLst>
                                    <p:cond delay="0"/>
                                  </p:stCondLst>
                                  <p:iterate type="lt">
                                    <p:tmPct val="10000"/>
                                  </p:iterate>
                                  <p:childTnLst>
                                    <p:set>
                                      <p:cBhvr>
                                        <p:cTn id="22" dur="1" fill="hold">
                                          <p:stCondLst>
                                            <p:cond delay="0"/>
                                          </p:stCondLst>
                                        </p:cTn>
                                        <p:tgtEl>
                                          <p:spTgt spid="62"/>
                                        </p:tgtEl>
                                        <p:attrNameLst>
                                          <p:attrName>style.visibility</p:attrName>
                                        </p:attrNameLst>
                                      </p:cBhvr>
                                      <p:to>
                                        <p:strVal val="visible"/>
                                      </p:to>
                                    </p:set>
                                    <p:anim calcmode="lin" valueType="num">
                                      <p:cBhvr>
                                        <p:cTn id="23" dur="500" fill="hold"/>
                                        <p:tgtEl>
                                          <p:spTgt spid="62"/>
                                        </p:tgtEl>
                                        <p:attrNameLst>
                                          <p:attrName>ppt_w</p:attrName>
                                        </p:attrNameLst>
                                      </p:cBhvr>
                                      <p:tavLst>
                                        <p:tav tm="0">
                                          <p:val>
                                            <p:fltVal val="0"/>
                                          </p:val>
                                        </p:tav>
                                        <p:tav tm="100000">
                                          <p:val>
                                            <p:strVal val="#ppt_w"/>
                                          </p:val>
                                        </p:tav>
                                      </p:tavLst>
                                    </p:anim>
                                    <p:anim calcmode="lin" valueType="num">
                                      <p:cBhvr>
                                        <p:cTn id="24" dur="500" fill="hold"/>
                                        <p:tgtEl>
                                          <p:spTgt spid="62"/>
                                        </p:tgtEl>
                                        <p:attrNameLst>
                                          <p:attrName>ppt_h</p:attrName>
                                        </p:attrNameLst>
                                      </p:cBhvr>
                                      <p:tavLst>
                                        <p:tav tm="0">
                                          <p:val>
                                            <p:strVal val="#ppt_h"/>
                                          </p:val>
                                        </p:tav>
                                        <p:tav tm="100000">
                                          <p:val>
                                            <p:strVal val="#ppt_h"/>
                                          </p:val>
                                        </p:tav>
                                      </p:tavLst>
                                    </p:anim>
                                  </p:childTnLst>
                                </p:cTn>
                              </p:par>
                            </p:childTnLst>
                          </p:cTn>
                        </p:par>
                        <p:par>
                          <p:cTn id="25" fill="hold">
                            <p:stCondLst>
                              <p:cond delay="1649"/>
                            </p:stCondLst>
                            <p:childTnLst>
                              <p:par>
                                <p:cTn id="26" presetID="17" presetClass="entr" presetSubtype="10" fill="hold" grpId="0" nodeType="afterEffect">
                                  <p:stCondLst>
                                    <p:cond delay="0"/>
                                  </p:stCondLst>
                                  <p:iterate type="lt">
                                    <p:tmPct val="10000"/>
                                  </p:iterate>
                                  <p:childTnLst>
                                    <p:set>
                                      <p:cBhvr>
                                        <p:cTn id="27" dur="1" fill="hold">
                                          <p:stCondLst>
                                            <p:cond delay="0"/>
                                          </p:stCondLst>
                                        </p:cTn>
                                        <p:tgtEl>
                                          <p:spTgt spid="175"/>
                                        </p:tgtEl>
                                        <p:attrNameLst>
                                          <p:attrName>style.visibility</p:attrName>
                                        </p:attrNameLst>
                                      </p:cBhvr>
                                      <p:to>
                                        <p:strVal val="visible"/>
                                      </p:to>
                                    </p:set>
                                    <p:anim calcmode="lin" valueType="num">
                                      <p:cBhvr>
                                        <p:cTn id="28" dur="500" fill="hold"/>
                                        <p:tgtEl>
                                          <p:spTgt spid="175"/>
                                        </p:tgtEl>
                                        <p:attrNameLst>
                                          <p:attrName>ppt_w</p:attrName>
                                        </p:attrNameLst>
                                      </p:cBhvr>
                                      <p:tavLst>
                                        <p:tav tm="0">
                                          <p:val>
                                            <p:fltVal val="0"/>
                                          </p:val>
                                        </p:tav>
                                        <p:tav tm="100000">
                                          <p:val>
                                            <p:strVal val="#ppt_w"/>
                                          </p:val>
                                        </p:tav>
                                      </p:tavLst>
                                    </p:anim>
                                    <p:anim calcmode="lin" valueType="num">
                                      <p:cBhvr>
                                        <p:cTn id="29" dur="500" fill="hold"/>
                                        <p:tgtEl>
                                          <p:spTgt spid="175"/>
                                        </p:tgtEl>
                                        <p:attrNameLst>
                                          <p:attrName>ppt_h</p:attrName>
                                        </p:attrNameLst>
                                      </p:cBhvr>
                                      <p:tavLst>
                                        <p:tav tm="0">
                                          <p:val>
                                            <p:strVal val="#ppt_h"/>
                                          </p:val>
                                        </p:tav>
                                        <p:tav tm="100000">
                                          <p:val>
                                            <p:strVal val="#ppt_h"/>
                                          </p:val>
                                        </p:tav>
                                      </p:tavLst>
                                    </p:anim>
                                  </p:childTnLst>
                                </p:cTn>
                              </p:par>
                            </p:childTnLst>
                          </p:cTn>
                        </p:par>
                        <p:par>
                          <p:cTn id="30" fill="hold">
                            <p:stCondLst>
                              <p:cond delay="2549"/>
                            </p:stCondLst>
                            <p:childTnLst>
                              <p:par>
                                <p:cTn id="31" presetID="17" presetClass="entr" presetSubtype="10" fill="hold" grpId="0" nodeType="afterEffect">
                                  <p:stCondLst>
                                    <p:cond delay="0"/>
                                  </p:stCondLst>
                                  <p:iterate type="lt">
                                    <p:tmPct val="10000"/>
                                  </p:iterate>
                                  <p:childTnLst>
                                    <p:set>
                                      <p:cBhvr>
                                        <p:cTn id="32" dur="1" fill="hold">
                                          <p:stCondLst>
                                            <p:cond delay="0"/>
                                          </p:stCondLst>
                                        </p:cTn>
                                        <p:tgtEl>
                                          <p:spTgt spid="179"/>
                                        </p:tgtEl>
                                        <p:attrNameLst>
                                          <p:attrName>style.visibility</p:attrName>
                                        </p:attrNameLst>
                                      </p:cBhvr>
                                      <p:to>
                                        <p:strVal val="visible"/>
                                      </p:to>
                                    </p:set>
                                    <p:anim calcmode="lin" valueType="num">
                                      <p:cBhvr>
                                        <p:cTn id="33" dur="500" fill="hold"/>
                                        <p:tgtEl>
                                          <p:spTgt spid="179"/>
                                        </p:tgtEl>
                                        <p:attrNameLst>
                                          <p:attrName>ppt_w</p:attrName>
                                        </p:attrNameLst>
                                      </p:cBhvr>
                                      <p:tavLst>
                                        <p:tav tm="0">
                                          <p:val>
                                            <p:fltVal val="0"/>
                                          </p:val>
                                        </p:tav>
                                        <p:tav tm="100000">
                                          <p:val>
                                            <p:strVal val="#ppt_w"/>
                                          </p:val>
                                        </p:tav>
                                      </p:tavLst>
                                    </p:anim>
                                    <p:anim calcmode="lin" valueType="num">
                                      <p:cBhvr>
                                        <p:cTn id="34" dur="500" fill="hold"/>
                                        <p:tgtEl>
                                          <p:spTgt spid="1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75" grpId="0"/>
      <p:bldP spid="17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5000" b="-5000"/>
          </a:stretch>
        </a:blipFill>
        <a:effectLst/>
      </p:bgPr>
    </p:bg>
    <p:spTree>
      <p:nvGrpSpPr>
        <p:cNvPr id="1" name=""/>
        <p:cNvGrpSpPr/>
        <p:nvPr/>
      </p:nvGrpSpPr>
      <p:grpSpPr>
        <a:xfrm>
          <a:off x="0" y="0"/>
          <a:ext cx="0" cy="0"/>
          <a:chOff x="0" y="0"/>
          <a:chExt cx="0" cy="0"/>
        </a:xfrm>
      </p:grpSpPr>
      <p:sp>
        <p:nvSpPr>
          <p:cNvPr id="28" name="矩形 27"/>
          <p:cNvSpPr/>
          <p:nvPr/>
        </p:nvSpPr>
        <p:spPr>
          <a:xfrm>
            <a:off x="2215880" y="368819"/>
            <a:ext cx="1605280" cy="521970"/>
          </a:xfrm>
          <a:prstGeom prst="rect">
            <a:avLst/>
          </a:prstGeom>
        </p:spPr>
        <p:txBody>
          <a:bodyPr wrap="none">
            <a:spAutoFit/>
          </a:bodyPr>
          <a:lstStyle/>
          <a:p>
            <a:r>
              <a:rPr lang="zh-CN" altLang="en-US" sz="2800" dirty="0">
                <a:solidFill>
                  <a:schemeClr val="bg1"/>
                </a:solidFill>
                <a:latin typeface="印品黑体" panose="00000500000000000000" pitchFamily="2" charset="-122"/>
                <a:ea typeface="印品黑体" panose="00000500000000000000" pitchFamily="2" charset="-122"/>
              </a:rPr>
              <a:t>退出机制</a:t>
            </a:r>
            <a:endParaRPr lang="zh-CN" altLang="en-US" sz="2800" dirty="0">
              <a:solidFill>
                <a:schemeClr val="bg1"/>
              </a:solidFill>
              <a:latin typeface="印品黑体" panose="00000500000000000000" pitchFamily="2" charset="-122"/>
              <a:ea typeface="印品黑体" panose="00000500000000000000" pitchFamily="2" charset="-122"/>
            </a:endParaRPr>
          </a:p>
        </p:txBody>
      </p:sp>
      <p:sp>
        <p:nvSpPr>
          <p:cNvPr id="29" name="矩形 28"/>
          <p:cNvSpPr/>
          <p:nvPr/>
        </p:nvSpPr>
        <p:spPr>
          <a:xfrm>
            <a:off x="3807075" y="788722"/>
            <a:ext cx="2061845" cy="306705"/>
          </a:xfrm>
          <a:prstGeom prst="rect">
            <a:avLst/>
          </a:prstGeom>
        </p:spPr>
        <p:txBody>
          <a:bodyPr wrap="none">
            <a:spAutoFit/>
          </a:bodyPr>
          <a:lstStyle/>
          <a:p>
            <a:r>
              <a:rPr lang="zh-CN" altLang="en-US" sz="1400" dirty="0">
                <a:solidFill>
                  <a:schemeClr val="bg1"/>
                </a:solidFill>
                <a:latin typeface="印品黑体" panose="00000500000000000000" pitchFamily="2" charset="-122"/>
                <a:ea typeface="印品黑体" panose="00000500000000000000" pitchFamily="2" charset="-122"/>
              </a:rPr>
              <a:t>供应商与商户退出机制</a:t>
            </a:r>
            <a:r>
              <a:rPr lang="en-US" altLang="zh-CN" sz="1400" dirty="0">
                <a:solidFill>
                  <a:schemeClr val="bg1"/>
                </a:solidFill>
                <a:latin typeface="印品黑体" panose="00000500000000000000" pitchFamily="2" charset="-122"/>
                <a:ea typeface="印品黑体" panose="00000500000000000000" pitchFamily="2" charset="-122"/>
              </a:rPr>
              <a:t>L</a:t>
            </a:r>
            <a:endParaRPr lang="en-US" altLang="zh-CN" sz="1400" dirty="0">
              <a:solidFill>
                <a:schemeClr val="bg1"/>
              </a:solidFill>
              <a:latin typeface="印品黑体" panose="00000500000000000000" pitchFamily="2" charset="-122"/>
              <a:ea typeface="印品黑体" panose="00000500000000000000" pitchFamily="2" charset="-122"/>
            </a:endParaRPr>
          </a:p>
        </p:txBody>
      </p:sp>
      <p:sp>
        <p:nvSpPr>
          <p:cNvPr id="39" name="矩形 38"/>
          <p:cNvSpPr/>
          <p:nvPr/>
        </p:nvSpPr>
        <p:spPr>
          <a:xfrm>
            <a:off x="1322248" y="1996636"/>
            <a:ext cx="2887802" cy="1472277"/>
          </a:xfrm>
          <a:prstGeom prst="rect">
            <a:avLst/>
          </a:prstGeom>
        </p:spPr>
        <p:txBody>
          <a:bodyPr wrap="square" lIns="180000" tIns="180000" rIns="180000" bIns="180000" anchor="ctr" anchorCtr="0">
            <a:noAutofit/>
          </a:bodyPr>
          <a:lstStyle/>
          <a:p>
            <a:pPr algn="just">
              <a:lnSpc>
                <a:spcPct val="130000"/>
              </a:lnSpc>
              <a:spcAft>
                <a:spcPts val="1200"/>
              </a:spcAft>
            </a:pPr>
            <a:r>
              <a:rPr lang="en-US" altLang="zh-CN" sz="2000" dirty="0">
                <a:solidFill>
                  <a:schemeClr val="bg1"/>
                </a:solidFill>
                <a:latin typeface="印品黑体" panose="00000500000000000000" pitchFamily="2" charset="-122"/>
                <a:ea typeface="印品黑体" panose="00000500000000000000" pitchFamily="2" charset="-122"/>
              </a:rPr>
              <a:t>01.</a:t>
            </a:r>
            <a:r>
              <a:rPr lang="zh-CN" altLang="en-US" sz="2000" dirty="0">
                <a:solidFill>
                  <a:schemeClr val="bg1"/>
                </a:solidFill>
                <a:latin typeface="印品黑体" panose="00000500000000000000" pitchFamily="2" charset="-122"/>
                <a:ea typeface="印品黑体" panose="00000500000000000000" pitchFamily="2" charset="-122"/>
              </a:rPr>
              <a:t>签订协议</a:t>
            </a:r>
            <a:endParaRPr lang="en-US" altLang="zh-CN" sz="2000" dirty="0">
              <a:solidFill>
                <a:schemeClr val="bg1"/>
              </a:solidFill>
              <a:latin typeface="印品黑体" panose="00000500000000000000" pitchFamily="2" charset="-122"/>
              <a:ea typeface="印品黑体" panose="00000500000000000000" pitchFamily="2" charset="-122"/>
            </a:endParaRPr>
          </a:p>
          <a:p>
            <a:pPr algn="just">
              <a:lnSpc>
                <a:spcPct val="130000"/>
              </a:lnSpc>
              <a:spcAft>
                <a:spcPts val="1200"/>
              </a:spcAft>
            </a:pPr>
            <a:r>
              <a:rPr lang="zh-CN" altLang="en-US" sz="1400" dirty="0">
                <a:solidFill>
                  <a:schemeClr val="bg1"/>
                </a:solidFill>
                <a:latin typeface="印品黑体" panose="00000500000000000000" pitchFamily="2" charset="-122"/>
                <a:ea typeface="印品黑体" panose="00000500000000000000" pitchFamily="2" charset="-122"/>
              </a:rPr>
              <a:t>供应商</a:t>
            </a:r>
            <a:r>
              <a:rPr lang="en-US" altLang="zh-CN" sz="1400" dirty="0">
                <a:solidFill>
                  <a:schemeClr val="bg1"/>
                </a:solidFill>
                <a:latin typeface="印品黑体" panose="00000500000000000000" pitchFamily="2" charset="-122"/>
                <a:ea typeface="印品黑体" panose="00000500000000000000" pitchFamily="2" charset="-122"/>
              </a:rPr>
              <a:t>/</a:t>
            </a:r>
            <a:r>
              <a:rPr lang="zh-CN" altLang="en-US" sz="1400" dirty="0">
                <a:solidFill>
                  <a:schemeClr val="bg1"/>
                </a:solidFill>
                <a:latin typeface="印品黑体" panose="00000500000000000000" pitchFamily="2" charset="-122"/>
                <a:ea typeface="印品黑体" panose="00000500000000000000" pitchFamily="2" charset="-122"/>
              </a:rPr>
              <a:t>商户</a:t>
            </a:r>
            <a:r>
              <a:rPr lang="zh-CN" altLang="en-US" sz="1400" dirty="0">
                <a:solidFill>
                  <a:schemeClr val="bg1"/>
                </a:solidFill>
                <a:latin typeface="印品黑体" panose="00000500000000000000" pitchFamily="2" charset="-122"/>
                <a:ea typeface="印品黑体" panose="00000500000000000000" pitchFamily="2" charset="-122"/>
              </a:rPr>
              <a:t>与平台合作前需要签订加盟协议，并确定退出机制细节。</a:t>
            </a:r>
            <a:endParaRPr lang="zh-CN" altLang="en-US" sz="1400" dirty="0">
              <a:solidFill>
                <a:schemeClr val="bg1"/>
              </a:solidFill>
              <a:latin typeface="印品黑体" panose="00000500000000000000" pitchFamily="2" charset="-122"/>
              <a:ea typeface="印品黑体" panose="00000500000000000000" pitchFamily="2" charset="-122"/>
            </a:endParaRPr>
          </a:p>
        </p:txBody>
      </p:sp>
      <p:sp>
        <p:nvSpPr>
          <p:cNvPr id="40" name="矩形 39"/>
          <p:cNvSpPr/>
          <p:nvPr/>
        </p:nvSpPr>
        <p:spPr>
          <a:xfrm>
            <a:off x="8027848" y="1996636"/>
            <a:ext cx="2887802" cy="1472277"/>
          </a:xfrm>
          <a:prstGeom prst="rect">
            <a:avLst/>
          </a:prstGeom>
        </p:spPr>
        <p:txBody>
          <a:bodyPr wrap="square" lIns="180000" tIns="180000" rIns="180000" bIns="180000" anchor="ctr" anchorCtr="0">
            <a:noAutofit/>
          </a:bodyPr>
          <a:lstStyle/>
          <a:p>
            <a:pPr algn="just">
              <a:lnSpc>
                <a:spcPct val="130000"/>
              </a:lnSpc>
              <a:spcAft>
                <a:spcPts val="1200"/>
              </a:spcAft>
            </a:pPr>
            <a:r>
              <a:rPr lang="en-US" altLang="zh-CN" sz="2000" dirty="0">
                <a:solidFill>
                  <a:schemeClr val="bg1"/>
                </a:solidFill>
                <a:latin typeface="印品黑体" panose="00000500000000000000" pitchFamily="2" charset="-122"/>
                <a:ea typeface="印品黑体" panose="00000500000000000000" pitchFamily="2" charset="-122"/>
              </a:rPr>
              <a:t>02.</a:t>
            </a:r>
            <a:r>
              <a:rPr lang="zh-CN" altLang="en-US" sz="2000" dirty="0">
                <a:solidFill>
                  <a:schemeClr val="bg1"/>
                </a:solidFill>
                <a:latin typeface="印品黑体" panose="00000500000000000000" pitchFamily="2" charset="-122"/>
                <a:ea typeface="印品黑体" panose="00000500000000000000" pitchFamily="2" charset="-122"/>
              </a:rPr>
              <a:t>按约退款</a:t>
            </a:r>
            <a:endParaRPr lang="en-US" altLang="zh-CN" sz="2000" dirty="0">
              <a:solidFill>
                <a:schemeClr val="bg1"/>
              </a:solidFill>
              <a:latin typeface="印品黑体" panose="00000500000000000000" pitchFamily="2" charset="-122"/>
              <a:ea typeface="印品黑体" panose="00000500000000000000" pitchFamily="2" charset="-122"/>
            </a:endParaRPr>
          </a:p>
          <a:p>
            <a:pPr algn="just">
              <a:lnSpc>
                <a:spcPct val="130000"/>
              </a:lnSpc>
              <a:spcAft>
                <a:spcPts val="1200"/>
              </a:spcAft>
            </a:pPr>
            <a:r>
              <a:rPr lang="zh-CN" altLang="en-US" sz="1400" dirty="0">
                <a:solidFill>
                  <a:schemeClr val="bg1"/>
                </a:solidFill>
                <a:latin typeface="印品黑体" panose="00000500000000000000" pitchFamily="2" charset="-122"/>
                <a:ea typeface="印品黑体" panose="00000500000000000000" pitchFamily="2" charset="-122"/>
              </a:rPr>
              <a:t>根据既定协议，去除必要的合作成本后，退还其余加盟资金。</a:t>
            </a:r>
            <a:endParaRPr lang="zh-CN" altLang="en-US" sz="1400" dirty="0">
              <a:solidFill>
                <a:schemeClr val="bg1"/>
              </a:solidFill>
              <a:latin typeface="印品黑体" panose="00000500000000000000" pitchFamily="2" charset="-122"/>
              <a:ea typeface="印品黑体" panose="00000500000000000000" pitchFamily="2" charset="-122"/>
            </a:endParaRPr>
          </a:p>
        </p:txBody>
      </p:sp>
      <p:sp>
        <p:nvSpPr>
          <p:cNvPr id="41" name="矩形 40"/>
          <p:cNvSpPr/>
          <p:nvPr/>
        </p:nvSpPr>
        <p:spPr>
          <a:xfrm>
            <a:off x="1322248" y="3700033"/>
            <a:ext cx="2887802" cy="1472277"/>
          </a:xfrm>
          <a:prstGeom prst="rect">
            <a:avLst/>
          </a:prstGeom>
        </p:spPr>
        <p:txBody>
          <a:bodyPr wrap="square" lIns="180000" tIns="180000" rIns="180000" bIns="180000" anchor="ctr" anchorCtr="0">
            <a:noAutofit/>
          </a:bodyPr>
          <a:lstStyle/>
          <a:p>
            <a:pPr algn="just">
              <a:lnSpc>
                <a:spcPct val="130000"/>
              </a:lnSpc>
              <a:spcAft>
                <a:spcPts val="1200"/>
              </a:spcAft>
            </a:pPr>
            <a:r>
              <a:rPr lang="en-US" altLang="zh-CN" sz="2000" dirty="0">
                <a:solidFill>
                  <a:schemeClr val="bg1"/>
                </a:solidFill>
                <a:latin typeface="印品黑体" panose="00000500000000000000" pitchFamily="2" charset="-122"/>
                <a:ea typeface="印品黑体" panose="00000500000000000000" pitchFamily="2" charset="-122"/>
              </a:rPr>
              <a:t>03.</a:t>
            </a:r>
            <a:r>
              <a:rPr lang="zh-CN" altLang="en-US" sz="2000" dirty="0">
                <a:solidFill>
                  <a:schemeClr val="bg1"/>
                </a:solidFill>
                <a:latin typeface="印品黑体" panose="00000500000000000000" pitchFamily="2" charset="-122"/>
                <a:ea typeface="印品黑体" panose="00000500000000000000" pitchFamily="2" charset="-122"/>
              </a:rPr>
              <a:t>商业</a:t>
            </a:r>
            <a:r>
              <a:rPr lang="zh-CN" altLang="en-US" sz="2000" dirty="0">
                <a:solidFill>
                  <a:schemeClr val="bg1"/>
                </a:solidFill>
                <a:latin typeface="印品黑体" panose="00000500000000000000" pitchFamily="2" charset="-122"/>
                <a:ea typeface="印品黑体" panose="00000500000000000000" pitchFamily="2" charset="-122"/>
              </a:rPr>
              <a:t>秘密</a:t>
            </a:r>
            <a:endParaRPr lang="en-US" altLang="zh-CN" sz="2000" dirty="0">
              <a:solidFill>
                <a:schemeClr val="bg1"/>
              </a:solidFill>
              <a:latin typeface="印品黑体" panose="00000500000000000000" pitchFamily="2" charset="-122"/>
              <a:ea typeface="印品黑体" panose="00000500000000000000" pitchFamily="2" charset="-122"/>
            </a:endParaRPr>
          </a:p>
          <a:p>
            <a:pPr algn="just">
              <a:lnSpc>
                <a:spcPct val="130000"/>
              </a:lnSpc>
              <a:spcAft>
                <a:spcPts val="1200"/>
              </a:spcAft>
            </a:pPr>
            <a:r>
              <a:rPr lang="zh-CN" altLang="en-US" sz="1400" dirty="0">
                <a:solidFill>
                  <a:schemeClr val="bg1"/>
                </a:solidFill>
                <a:latin typeface="印品黑体" panose="00000500000000000000" pitchFamily="2" charset="-122"/>
                <a:ea typeface="印品黑体" panose="00000500000000000000" pitchFamily="2" charset="-122"/>
              </a:rPr>
              <a:t>退出后，双方皆不得向第三方透露商业机密，否则对方有权依法申诉。</a:t>
            </a:r>
            <a:endParaRPr lang="zh-CN" altLang="en-US" sz="1400" dirty="0">
              <a:solidFill>
                <a:schemeClr val="bg1"/>
              </a:solidFill>
              <a:latin typeface="印品黑体" panose="00000500000000000000" pitchFamily="2" charset="-122"/>
              <a:ea typeface="印品黑体" panose="00000500000000000000" pitchFamily="2" charset="-122"/>
            </a:endParaRPr>
          </a:p>
        </p:txBody>
      </p:sp>
      <p:sp>
        <p:nvSpPr>
          <p:cNvPr id="42" name="矩形 41"/>
          <p:cNvSpPr/>
          <p:nvPr/>
        </p:nvSpPr>
        <p:spPr>
          <a:xfrm>
            <a:off x="8027848" y="3700033"/>
            <a:ext cx="2887802" cy="1472277"/>
          </a:xfrm>
          <a:prstGeom prst="rect">
            <a:avLst/>
          </a:prstGeom>
        </p:spPr>
        <p:txBody>
          <a:bodyPr wrap="square" lIns="180000" tIns="180000" rIns="180000" bIns="180000" anchor="ctr" anchorCtr="0">
            <a:noAutofit/>
          </a:bodyPr>
          <a:lstStyle/>
          <a:p>
            <a:pPr algn="just">
              <a:lnSpc>
                <a:spcPct val="130000"/>
              </a:lnSpc>
              <a:spcAft>
                <a:spcPts val="1200"/>
              </a:spcAft>
            </a:pPr>
            <a:r>
              <a:rPr lang="en-US" altLang="zh-CN" sz="2000" dirty="0">
                <a:solidFill>
                  <a:schemeClr val="bg1"/>
                </a:solidFill>
                <a:latin typeface="印品黑体" panose="00000500000000000000" pitchFamily="2" charset="-122"/>
                <a:ea typeface="印品黑体" panose="00000500000000000000" pitchFamily="2" charset="-122"/>
              </a:rPr>
              <a:t>04.</a:t>
            </a:r>
            <a:r>
              <a:rPr lang="zh-CN" altLang="en-US" sz="2000" dirty="0">
                <a:solidFill>
                  <a:schemeClr val="bg1"/>
                </a:solidFill>
                <a:latin typeface="印品黑体" panose="00000500000000000000" pitchFamily="2" charset="-122"/>
                <a:ea typeface="印品黑体" panose="00000500000000000000" pitchFamily="2" charset="-122"/>
              </a:rPr>
              <a:t>商业保护</a:t>
            </a:r>
            <a:endParaRPr lang="en-US" altLang="zh-CN" sz="2000" dirty="0">
              <a:solidFill>
                <a:schemeClr val="bg1"/>
              </a:solidFill>
              <a:latin typeface="印品黑体" panose="00000500000000000000" pitchFamily="2" charset="-122"/>
              <a:ea typeface="印品黑体" panose="00000500000000000000" pitchFamily="2" charset="-122"/>
            </a:endParaRPr>
          </a:p>
          <a:p>
            <a:pPr algn="just">
              <a:lnSpc>
                <a:spcPct val="130000"/>
              </a:lnSpc>
              <a:spcAft>
                <a:spcPts val="1200"/>
              </a:spcAft>
            </a:pPr>
            <a:r>
              <a:rPr lang="zh-CN" altLang="en-US" sz="1400" dirty="0">
                <a:solidFill>
                  <a:schemeClr val="bg1"/>
                </a:solidFill>
                <a:latin typeface="印品黑体" panose="00000500000000000000" pitchFamily="2" charset="-122"/>
                <a:ea typeface="印品黑体" panose="00000500000000000000" pitchFamily="2" charset="-122"/>
              </a:rPr>
              <a:t>双方在今后不得私自以任何名义动用对方的品牌或名称进行商业行为。</a:t>
            </a:r>
            <a:endParaRPr lang="zh-CN" altLang="en-US" sz="1400" dirty="0">
              <a:solidFill>
                <a:schemeClr val="bg1"/>
              </a:solidFill>
              <a:latin typeface="印品黑体" panose="00000500000000000000" pitchFamily="2" charset="-122"/>
              <a:ea typeface="印品黑体" panose="00000500000000000000" pitchFamily="2" charset="-122"/>
            </a:endParaRPr>
          </a:p>
        </p:txBody>
      </p:sp>
      <p:grpSp>
        <p:nvGrpSpPr>
          <p:cNvPr id="2" name="组合 1"/>
          <p:cNvGrpSpPr/>
          <p:nvPr/>
        </p:nvGrpSpPr>
        <p:grpSpPr>
          <a:xfrm>
            <a:off x="4524375" y="2009540"/>
            <a:ext cx="1514475" cy="1514475"/>
            <a:chOff x="4524375" y="2009540"/>
            <a:chExt cx="1514475" cy="1514475"/>
          </a:xfrm>
        </p:grpSpPr>
        <p:sp>
          <p:nvSpPr>
            <p:cNvPr id="35" name="矩形 34"/>
            <p:cNvSpPr/>
            <p:nvPr/>
          </p:nvSpPr>
          <p:spPr>
            <a:xfrm>
              <a:off x="4524375" y="2009540"/>
              <a:ext cx="1514475" cy="151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nvGrpSpPr>
            <p:cNvPr id="43" name="组合 42"/>
            <p:cNvGrpSpPr/>
            <p:nvPr/>
          </p:nvGrpSpPr>
          <p:grpSpPr>
            <a:xfrm>
              <a:off x="5088517" y="2595241"/>
              <a:ext cx="386190" cy="343072"/>
              <a:chOff x="5772150" y="3136900"/>
              <a:chExt cx="654050" cy="581025"/>
            </a:xfrm>
            <a:solidFill>
              <a:schemeClr val="bg1"/>
            </a:solidFill>
          </p:grpSpPr>
          <p:sp>
            <p:nvSpPr>
              <p:cNvPr id="44" name="Freeform 222"/>
              <p:cNvSpPr>
                <a:spLocks noEditPoints="1"/>
              </p:cNvSpPr>
              <p:nvPr/>
            </p:nvSpPr>
            <p:spPr bwMode="auto">
              <a:xfrm>
                <a:off x="5772150" y="3136900"/>
                <a:ext cx="654050" cy="581025"/>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1 h 152"/>
                  <a:gd name="T20" fmla="*/ 139 w 171"/>
                  <a:gd name="T21" fmla="*/ 19 h 152"/>
                  <a:gd name="T22" fmla="*/ 132 w 171"/>
                  <a:gd name="T23" fmla="*/ 26 h 152"/>
                  <a:gd name="T24" fmla="*/ 125 w 171"/>
                  <a:gd name="T25" fmla="*/ 19 h 152"/>
                  <a:gd name="T26" fmla="*/ 132 w 171"/>
                  <a:gd name="T27" fmla="*/ 11 h 152"/>
                  <a:gd name="T28" fmla="*/ 111 w 171"/>
                  <a:gd name="T29" fmla="*/ 11 h 152"/>
                  <a:gd name="T30" fmla="*/ 118 w 171"/>
                  <a:gd name="T31" fmla="*/ 19 h 152"/>
                  <a:gd name="T32" fmla="*/ 111 w 171"/>
                  <a:gd name="T33" fmla="*/ 26 h 152"/>
                  <a:gd name="T34" fmla="*/ 104 w 171"/>
                  <a:gd name="T35" fmla="*/ 19 h 152"/>
                  <a:gd name="T36" fmla="*/ 111 w 171"/>
                  <a:gd name="T37" fmla="*/ 11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1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1"/>
                    </a:moveTo>
                    <a:cubicBezTo>
                      <a:pt x="136" y="11"/>
                      <a:pt x="139" y="15"/>
                      <a:pt x="139" y="19"/>
                    </a:cubicBezTo>
                    <a:cubicBezTo>
                      <a:pt x="139" y="23"/>
                      <a:pt x="136" y="26"/>
                      <a:pt x="132" y="26"/>
                    </a:cubicBezTo>
                    <a:cubicBezTo>
                      <a:pt x="128" y="26"/>
                      <a:pt x="125" y="23"/>
                      <a:pt x="125" y="19"/>
                    </a:cubicBezTo>
                    <a:cubicBezTo>
                      <a:pt x="125" y="15"/>
                      <a:pt x="128" y="11"/>
                      <a:pt x="132" y="11"/>
                    </a:cubicBezTo>
                    <a:close/>
                    <a:moveTo>
                      <a:pt x="111" y="11"/>
                    </a:moveTo>
                    <a:cubicBezTo>
                      <a:pt x="115" y="11"/>
                      <a:pt x="118" y="15"/>
                      <a:pt x="118" y="19"/>
                    </a:cubicBezTo>
                    <a:cubicBezTo>
                      <a:pt x="118" y="23"/>
                      <a:pt x="115" y="26"/>
                      <a:pt x="111" y="26"/>
                    </a:cubicBezTo>
                    <a:cubicBezTo>
                      <a:pt x="107" y="26"/>
                      <a:pt x="104" y="23"/>
                      <a:pt x="104" y="19"/>
                    </a:cubicBezTo>
                    <a:cubicBezTo>
                      <a:pt x="104" y="15"/>
                      <a:pt x="107" y="11"/>
                      <a:pt x="111" y="11"/>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1"/>
                      <a:pt x="153" y="11"/>
                    </a:cubicBezTo>
                    <a:cubicBezTo>
                      <a:pt x="157" y="11"/>
                      <a:pt x="160" y="15"/>
                      <a:pt x="160" y="19"/>
                    </a:cubicBezTo>
                    <a:cubicBezTo>
                      <a:pt x="160" y="23"/>
                      <a:pt x="157" y="26"/>
                      <a:pt x="153" y="2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45" name="Oval 223"/>
              <p:cNvSpPr>
                <a:spLocks noChangeArrowheads="1"/>
              </p:cNvSpPr>
              <p:nvPr/>
            </p:nvSpPr>
            <p:spPr bwMode="auto">
              <a:xfrm>
                <a:off x="6043613" y="3571875"/>
                <a:ext cx="61913" cy="6191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46" name="Oval 224"/>
              <p:cNvSpPr>
                <a:spLocks noChangeArrowheads="1"/>
              </p:cNvSpPr>
              <p:nvPr/>
            </p:nvSpPr>
            <p:spPr bwMode="auto">
              <a:xfrm>
                <a:off x="6143625" y="3571875"/>
                <a:ext cx="61913" cy="6191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47" name="Freeform 225"/>
              <p:cNvSpPr/>
              <p:nvPr/>
            </p:nvSpPr>
            <p:spPr bwMode="auto">
              <a:xfrm>
                <a:off x="5910263" y="3340100"/>
                <a:ext cx="344488" cy="209550"/>
              </a:xfrm>
              <a:custGeom>
                <a:avLst/>
                <a:gdLst>
                  <a:gd name="T0" fmla="*/ 79 w 90"/>
                  <a:gd name="T1" fmla="*/ 55 h 55"/>
                  <a:gd name="T2" fmla="*/ 33 w 90"/>
                  <a:gd name="T3" fmla="*/ 55 h 55"/>
                  <a:gd name="T4" fmla="*/ 28 w 90"/>
                  <a:gd name="T5" fmla="*/ 51 h 55"/>
                  <a:gd name="T6" fmla="*/ 19 w 90"/>
                  <a:gd name="T7" fmla="*/ 11 h 55"/>
                  <a:gd name="T8" fmla="*/ 6 w 90"/>
                  <a:gd name="T9" fmla="*/ 11 h 55"/>
                  <a:gd name="T10" fmla="*/ 0 w 90"/>
                  <a:gd name="T11" fmla="*/ 5 h 55"/>
                  <a:gd name="T12" fmla="*/ 6 w 90"/>
                  <a:gd name="T13" fmla="*/ 0 h 55"/>
                  <a:gd name="T14" fmla="*/ 23 w 90"/>
                  <a:gd name="T15" fmla="*/ 0 h 55"/>
                  <a:gd name="T16" fmla="*/ 28 w 90"/>
                  <a:gd name="T17" fmla="*/ 4 h 55"/>
                  <a:gd name="T18" fmla="*/ 37 w 90"/>
                  <a:gd name="T19" fmla="*/ 44 h 55"/>
                  <a:gd name="T20" fmla="*/ 74 w 90"/>
                  <a:gd name="T21" fmla="*/ 44 h 55"/>
                  <a:gd name="T22" fmla="*/ 79 w 90"/>
                  <a:gd name="T23" fmla="*/ 17 h 55"/>
                  <a:gd name="T24" fmla="*/ 85 w 90"/>
                  <a:gd name="T25" fmla="*/ 12 h 55"/>
                  <a:gd name="T26" fmla="*/ 90 w 90"/>
                  <a:gd name="T27" fmla="*/ 19 h 55"/>
                  <a:gd name="T28" fmla="*/ 84 w 90"/>
                  <a:gd name="T29" fmla="*/ 51 h 55"/>
                  <a:gd name="T30" fmla="*/ 79 w 90"/>
                  <a:gd name="T3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55">
                    <a:moveTo>
                      <a:pt x="79" y="55"/>
                    </a:moveTo>
                    <a:cubicBezTo>
                      <a:pt x="33" y="55"/>
                      <a:pt x="33" y="55"/>
                      <a:pt x="33" y="55"/>
                    </a:cubicBezTo>
                    <a:cubicBezTo>
                      <a:pt x="30" y="55"/>
                      <a:pt x="28" y="53"/>
                      <a:pt x="28" y="51"/>
                    </a:cubicBezTo>
                    <a:cubicBezTo>
                      <a:pt x="19" y="11"/>
                      <a:pt x="19" y="11"/>
                      <a:pt x="19" y="11"/>
                    </a:cubicBezTo>
                    <a:cubicBezTo>
                      <a:pt x="6" y="11"/>
                      <a:pt x="6" y="11"/>
                      <a:pt x="6" y="11"/>
                    </a:cubicBezTo>
                    <a:cubicBezTo>
                      <a:pt x="3" y="11"/>
                      <a:pt x="0" y="8"/>
                      <a:pt x="0" y="5"/>
                    </a:cubicBezTo>
                    <a:cubicBezTo>
                      <a:pt x="0" y="2"/>
                      <a:pt x="3" y="0"/>
                      <a:pt x="6" y="0"/>
                    </a:cubicBezTo>
                    <a:cubicBezTo>
                      <a:pt x="23" y="0"/>
                      <a:pt x="23" y="0"/>
                      <a:pt x="23" y="0"/>
                    </a:cubicBezTo>
                    <a:cubicBezTo>
                      <a:pt x="25" y="0"/>
                      <a:pt x="28" y="2"/>
                      <a:pt x="28" y="4"/>
                    </a:cubicBezTo>
                    <a:cubicBezTo>
                      <a:pt x="37" y="44"/>
                      <a:pt x="37" y="44"/>
                      <a:pt x="37" y="44"/>
                    </a:cubicBezTo>
                    <a:cubicBezTo>
                      <a:pt x="74" y="44"/>
                      <a:pt x="74" y="44"/>
                      <a:pt x="74" y="44"/>
                    </a:cubicBezTo>
                    <a:cubicBezTo>
                      <a:pt x="79" y="17"/>
                      <a:pt x="79" y="17"/>
                      <a:pt x="79" y="17"/>
                    </a:cubicBezTo>
                    <a:cubicBezTo>
                      <a:pt x="80" y="14"/>
                      <a:pt x="83" y="12"/>
                      <a:pt x="85" y="12"/>
                    </a:cubicBezTo>
                    <a:cubicBezTo>
                      <a:pt x="88" y="13"/>
                      <a:pt x="90" y="16"/>
                      <a:pt x="90" y="19"/>
                    </a:cubicBezTo>
                    <a:cubicBezTo>
                      <a:pt x="84" y="51"/>
                      <a:pt x="84" y="51"/>
                      <a:pt x="84" y="51"/>
                    </a:cubicBezTo>
                    <a:cubicBezTo>
                      <a:pt x="83" y="53"/>
                      <a:pt x="81" y="55"/>
                      <a:pt x="79" y="5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48" name="Freeform 226"/>
              <p:cNvSpPr/>
              <p:nvPr/>
            </p:nvSpPr>
            <p:spPr bwMode="auto">
              <a:xfrm>
                <a:off x="5991225" y="3384550"/>
                <a:ext cx="263525" cy="42863"/>
              </a:xfrm>
              <a:custGeom>
                <a:avLst/>
                <a:gdLst>
                  <a:gd name="T0" fmla="*/ 63 w 69"/>
                  <a:gd name="T1" fmla="*/ 11 h 11"/>
                  <a:gd name="T2" fmla="*/ 5 w 69"/>
                  <a:gd name="T3" fmla="*/ 11 h 11"/>
                  <a:gd name="T4" fmla="*/ 0 w 69"/>
                  <a:gd name="T5" fmla="*/ 6 h 11"/>
                  <a:gd name="T6" fmla="*/ 5 w 69"/>
                  <a:gd name="T7" fmla="*/ 0 h 11"/>
                  <a:gd name="T8" fmla="*/ 63 w 69"/>
                  <a:gd name="T9" fmla="*/ 0 h 11"/>
                  <a:gd name="T10" fmla="*/ 69 w 69"/>
                  <a:gd name="T11" fmla="*/ 6 h 11"/>
                  <a:gd name="T12" fmla="*/ 63 w 6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69" h="11">
                    <a:moveTo>
                      <a:pt x="63" y="11"/>
                    </a:moveTo>
                    <a:cubicBezTo>
                      <a:pt x="5" y="11"/>
                      <a:pt x="5" y="11"/>
                      <a:pt x="5" y="11"/>
                    </a:cubicBezTo>
                    <a:cubicBezTo>
                      <a:pt x="2" y="11"/>
                      <a:pt x="0" y="8"/>
                      <a:pt x="0" y="6"/>
                    </a:cubicBezTo>
                    <a:cubicBezTo>
                      <a:pt x="0" y="3"/>
                      <a:pt x="2" y="0"/>
                      <a:pt x="5" y="0"/>
                    </a:cubicBezTo>
                    <a:cubicBezTo>
                      <a:pt x="63" y="0"/>
                      <a:pt x="63" y="0"/>
                      <a:pt x="63" y="0"/>
                    </a:cubicBezTo>
                    <a:cubicBezTo>
                      <a:pt x="66" y="0"/>
                      <a:pt x="69" y="3"/>
                      <a:pt x="69" y="6"/>
                    </a:cubicBezTo>
                    <a:cubicBezTo>
                      <a:pt x="69" y="8"/>
                      <a:pt x="66" y="11"/>
                      <a:pt x="63" y="1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grpSp>
      </p:grpSp>
      <p:grpSp>
        <p:nvGrpSpPr>
          <p:cNvPr id="5" name="组合 4"/>
          <p:cNvGrpSpPr/>
          <p:nvPr/>
        </p:nvGrpSpPr>
        <p:grpSpPr>
          <a:xfrm>
            <a:off x="6153150" y="3657835"/>
            <a:ext cx="1514475" cy="1514475"/>
            <a:chOff x="6153150" y="3657835"/>
            <a:chExt cx="1514475" cy="1514475"/>
          </a:xfrm>
        </p:grpSpPr>
        <p:sp>
          <p:nvSpPr>
            <p:cNvPr id="38" name="矩形 37"/>
            <p:cNvSpPr/>
            <p:nvPr/>
          </p:nvSpPr>
          <p:spPr>
            <a:xfrm flipH="1">
              <a:off x="6153150" y="3657835"/>
              <a:ext cx="1514475" cy="151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nvGrpSpPr>
            <p:cNvPr id="49" name="组合 48"/>
            <p:cNvGrpSpPr/>
            <p:nvPr/>
          </p:nvGrpSpPr>
          <p:grpSpPr>
            <a:xfrm>
              <a:off x="6717292" y="4243536"/>
              <a:ext cx="386190" cy="343072"/>
              <a:chOff x="5768975" y="3136900"/>
              <a:chExt cx="654050" cy="581025"/>
            </a:xfrm>
            <a:solidFill>
              <a:schemeClr val="bg1"/>
            </a:solidFill>
          </p:grpSpPr>
          <p:sp>
            <p:nvSpPr>
              <p:cNvPr id="50" name="Freeform 303"/>
              <p:cNvSpPr/>
              <p:nvPr/>
            </p:nvSpPr>
            <p:spPr bwMode="auto">
              <a:xfrm>
                <a:off x="5883275" y="3576638"/>
                <a:ext cx="114300" cy="106363"/>
              </a:xfrm>
              <a:custGeom>
                <a:avLst/>
                <a:gdLst>
                  <a:gd name="T0" fmla="*/ 30 w 30"/>
                  <a:gd name="T1" fmla="*/ 28 h 28"/>
                  <a:gd name="T2" fmla="*/ 30 w 30"/>
                  <a:gd name="T3" fmla="*/ 5 h 28"/>
                  <a:gd name="T4" fmla="*/ 23 w 30"/>
                  <a:gd name="T5" fmla="*/ 0 h 28"/>
                  <a:gd name="T6" fmla="*/ 7 w 30"/>
                  <a:gd name="T7" fmla="*/ 0 h 28"/>
                  <a:gd name="T8" fmla="*/ 0 w 30"/>
                  <a:gd name="T9" fmla="*/ 5 h 28"/>
                  <a:gd name="T10" fmla="*/ 0 w 30"/>
                  <a:gd name="T11" fmla="*/ 28 h 28"/>
                  <a:gd name="T12" fmla="*/ 30 w 30"/>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0" h="28">
                    <a:moveTo>
                      <a:pt x="30" y="28"/>
                    </a:moveTo>
                    <a:cubicBezTo>
                      <a:pt x="30" y="5"/>
                      <a:pt x="30" y="5"/>
                      <a:pt x="30" y="5"/>
                    </a:cubicBezTo>
                    <a:cubicBezTo>
                      <a:pt x="30" y="3"/>
                      <a:pt x="27" y="0"/>
                      <a:pt x="23" y="0"/>
                    </a:cubicBezTo>
                    <a:cubicBezTo>
                      <a:pt x="7" y="0"/>
                      <a:pt x="7" y="0"/>
                      <a:pt x="7" y="0"/>
                    </a:cubicBezTo>
                    <a:cubicBezTo>
                      <a:pt x="3" y="0"/>
                      <a:pt x="0" y="3"/>
                      <a:pt x="0" y="5"/>
                    </a:cubicBezTo>
                    <a:cubicBezTo>
                      <a:pt x="0" y="28"/>
                      <a:pt x="0" y="28"/>
                      <a:pt x="0" y="28"/>
                    </a:cubicBezTo>
                    <a:lnTo>
                      <a:pt x="30" y="2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51" name="Freeform 304"/>
              <p:cNvSpPr/>
              <p:nvPr/>
            </p:nvSpPr>
            <p:spPr bwMode="auto">
              <a:xfrm>
                <a:off x="6040438" y="3538538"/>
                <a:ext cx="119063" cy="144463"/>
              </a:xfrm>
              <a:custGeom>
                <a:avLst/>
                <a:gdLst>
                  <a:gd name="T0" fmla="*/ 31 w 31"/>
                  <a:gd name="T1" fmla="*/ 38 h 38"/>
                  <a:gd name="T2" fmla="*/ 31 w 31"/>
                  <a:gd name="T3" fmla="*/ 5 h 38"/>
                  <a:gd name="T4" fmla="*/ 23 w 31"/>
                  <a:gd name="T5" fmla="*/ 0 h 38"/>
                  <a:gd name="T6" fmla="*/ 7 w 31"/>
                  <a:gd name="T7" fmla="*/ 0 h 38"/>
                  <a:gd name="T8" fmla="*/ 0 w 31"/>
                  <a:gd name="T9" fmla="*/ 5 h 38"/>
                  <a:gd name="T10" fmla="*/ 0 w 31"/>
                  <a:gd name="T11" fmla="*/ 38 h 38"/>
                  <a:gd name="T12" fmla="*/ 31 w 31"/>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31" h="38">
                    <a:moveTo>
                      <a:pt x="31" y="38"/>
                    </a:moveTo>
                    <a:cubicBezTo>
                      <a:pt x="31" y="5"/>
                      <a:pt x="31" y="5"/>
                      <a:pt x="31" y="5"/>
                    </a:cubicBezTo>
                    <a:cubicBezTo>
                      <a:pt x="31" y="2"/>
                      <a:pt x="27" y="0"/>
                      <a:pt x="23" y="0"/>
                    </a:cubicBezTo>
                    <a:cubicBezTo>
                      <a:pt x="7" y="0"/>
                      <a:pt x="7" y="0"/>
                      <a:pt x="7" y="0"/>
                    </a:cubicBezTo>
                    <a:cubicBezTo>
                      <a:pt x="3" y="0"/>
                      <a:pt x="0" y="2"/>
                      <a:pt x="0" y="5"/>
                    </a:cubicBezTo>
                    <a:cubicBezTo>
                      <a:pt x="0" y="38"/>
                      <a:pt x="0" y="38"/>
                      <a:pt x="0" y="38"/>
                    </a:cubicBezTo>
                    <a:lnTo>
                      <a:pt x="31" y="3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52" name="Freeform 305"/>
              <p:cNvSpPr/>
              <p:nvPr/>
            </p:nvSpPr>
            <p:spPr bwMode="auto">
              <a:xfrm>
                <a:off x="6197600" y="3481388"/>
                <a:ext cx="117475" cy="201613"/>
              </a:xfrm>
              <a:custGeom>
                <a:avLst/>
                <a:gdLst>
                  <a:gd name="T0" fmla="*/ 31 w 31"/>
                  <a:gd name="T1" fmla="*/ 53 h 53"/>
                  <a:gd name="T2" fmla="*/ 31 w 31"/>
                  <a:gd name="T3" fmla="*/ 5 h 53"/>
                  <a:gd name="T4" fmla="*/ 23 w 31"/>
                  <a:gd name="T5" fmla="*/ 0 h 53"/>
                  <a:gd name="T6" fmla="*/ 8 w 31"/>
                  <a:gd name="T7" fmla="*/ 0 h 53"/>
                  <a:gd name="T8" fmla="*/ 0 w 31"/>
                  <a:gd name="T9" fmla="*/ 5 h 53"/>
                  <a:gd name="T10" fmla="*/ 0 w 31"/>
                  <a:gd name="T11" fmla="*/ 53 h 53"/>
                  <a:gd name="T12" fmla="*/ 31 w 3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31" h="53">
                    <a:moveTo>
                      <a:pt x="31" y="53"/>
                    </a:moveTo>
                    <a:cubicBezTo>
                      <a:pt x="31" y="5"/>
                      <a:pt x="31" y="5"/>
                      <a:pt x="31" y="5"/>
                    </a:cubicBezTo>
                    <a:cubicBezTo>
                      <a:pt x="31" y="2"/>
                      <a:pt x="27" y="0"/>
                      <a:pt x="23" y="0"/>
                    </a:cubicBezTo>
                    <a:cubicBezTo>
                      <a:pt x="8" y="0"/>
                      <a:pt x="8" y="0"/>
                      <a:pt x="8" y="0"/>
                    </a:cubicBezTo>
                    <a:cubicBezTo>
                      <a:pt x="3" y="0"/>
                      <a:pt x="0" y="2"/>
                      <a:pt x="0" y="5"/>
                    </a:cubicBezTo>
                    <a:cubicBezTo>
                      <a:pt x="0" y="53"/>
                      <a:pt x="0" y="53"/>
                      <a:pt x="0" y="53"/>
                    </a:cubicBezTo>
                    <a:lnTo>
                      <a:pt x="31" y="5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53" name="Freeform 306"/>
              <p:cNvSpPr/>
              <p:nvPr/>
            </p:nvSpPr>
            <p:spPr bwMode="auto">
              <a:xfrm>
                <a:off x="6192838" y="3324225"/>
                <a:ext cx="103188" cy="103188"/>
              </a:xfrm>
              <a:custGeom>
                <a:avLst/>
                <a:gdLst>
                  <a:gd name="T0" fmla="*/ 0 w 65"/>
                  <a:gd name="T1" fmla="*/ 0 h 65"/>
                  <a:gd name="T2" fmla="*/ 65 w 65"/>
                  <a:gd name="T3" fmla="*/ 0 h 65"/>
                  <a:gd name="T4" fmla="*/ 65 w 65"/>
                  <a:gd name="T5" fmla="*/ 65 h 65"/>
                  <a:gd name="T6" fmla="*/ 0 w 65"/>
                  <a:gd name="T7" fmla="*/ 0 h 65"/>
                </a:gdLst>
                <a:ahLst/>
                <a:cxnLst>
                  <a:cxn ang="0">
                    <a:pos x="T0" y="T1"/>
                  </a:cxn>
                  <a:cxn ang="0">
                    <a:pos x="T2" y="T3"/>
                  </a:cxn>
                  <a:cxn ang="0">
                    <a:pos x="T4" y="T5"/>
                  </a:cxn>
                  <a:cxn ang="0">
                    <a:pos x="T6" y="T7"/>
                  </a:cxn>
                </a:cxnLst>
                <a:rect l="0" t="0" r="r" b="b"/>
                <a:pathLst>
                  <a:path w="65" h="65">
                    <a:moveTo>
                      <a:pt x="0" y="0"/>
                    </a:moveTo>
                    <a:lnTo>
                      <a:pt x="65" y="0"/>
                    </a:lnTo>
                    <a:lnTo>
                      <a:pt x="65" y="65"/>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54" name="Freeform 307"/>
              <p:cNvSpPr/>
              <p:nvPr/>
            </p:nvSpPr>
            <p:spPr bwMode="auto">
              <a:xfrm>
                <a:off x="5888038" y="3332163"/>
                <a:ext cx="393700" cy="206375"/>
              </a:xfrm>
              <a:custGeom>
                <a:avLst/>
                <a:gdLst>
                  <a:gd name="T0" fmla="*/ 91 w 103"/>
                  <a:gd name="T1" fmla="*/ 0 h 54"/>
                  <a:gd name="T2" fmla="*/ 50 w 103"/>
                  <a:gd name="T3" fmla="*/ 36 h 54"/>
                  <a:gd name="T4" fmla="*/ 0 w 103"/>
                  <a:gd name="T5" fmla="*/ 48 h 54"/>
                  <a:gd name="T6" fmla="*/ 69 w 103"/>
                  <a:gd name="T7" fmla="*/ 38 h 54"/>
                  <a:gd name="T8" fmla="*/ 103 w 103"/>
                  <a:gd name="T9" fmla="*/ 12 h 54"/>
                  <a:gd name="T10" fmla="*/ 91 w 103"/>
                  <a:gd name="T11" fmla="*/ 0 h 54"/>
                </a:gdLst>
                <a:ahLst/>
                <a:cxnLst>
                  <a:cxn ang="0">
                    <a:pos x="T0" y="T1"/>
                  </a:cxn>
                  <a:cxn ang="0">
                    <a:pos x="T2" y="T3"/>
                  </a:cxn>
                  <a:cxn ang="0">
                    <a:pos x="T4" y="T5"/>
                  </a:cxn>
                  <a:cxn ang="0">
                    <a:pos x="T6" y="T7"/>
                  </a:cxn>
                  <a:cxn ang="0">
                    <a:pos x="T8" y="T9"/>
                  </a:cxn>
                  <a:cxn ang="0">
                    <a:pos x="T10" y="T11"/>
                  </a:cxn>
                </a:cxnLst>
                <a:rect l="0" t="0" r="r" b="b"/>
                <a:pathLst>
                  <a:path w="103" h="54">
                    <a:moveTo>
                      <a:pt x="91" y="0"/>
                    </a:moveTo>
                    <a:cubicBezTo>
                      <a:pt x="82" y="13"/>
                      <a:pt x="68" y="26"/>
                      <a:pt x="50" y="36"/>
                    </a:cubicBezTo>
                    <a:cubicBezTo>
                      <a:pt x="33" y="44"/>
                      <a:pt x="16" y="49"/>
                      <a:pt x="0" y="48"/>
                    </a:cubicBezTo>
                    <a:cubicBezTo>
                      <a:pt x="19" y="54"/>
                      <a:pt x="45" y="51"/>
                      <a:pt x="69" y="38"/>
                    </a:cubicBezTo>
                    <a:cubicBezTo>
                      <a:pt x="83" y="31"/>
                      <a:pt x="94" y="22"/>
                      <a:pt x="103" y="12"/>
                    </a:cubicBezTo>
                    <a:lnTo>
                      <a:pt x="91"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55" name="Freeform 308"/>
              <p:cNvSpPr>
                <a:spLocks noEditPoints="1"/>
              </p:cNvSpPr>
              <p:nvPr/>
            </p:nvSpPr>
            <p:spPr bwMode="auto">
              <a:xfrm>
                <a:off x="5768975" y="3136900"/>
                <a:ext cx="654050" cy="581025"/>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4 w 171"/>
                  <a:gd name="T35" fmla="*/ 19 h 152"/>
                  <a:gd name="T36" fmla="*/ 111 w 171"/>
                  <a:gd name="T37" fmla="*/ 12 h 152"/>
                  <a:gd name="T38" fmla="*/ 161 w 171"/>
                  <a:gd name="T39" fmla="*/ 141 h 152"/>
                  <a:gd name="T40" fmla="*/ 11 w 171"/>
                  <a:gd name="T41" fmla="*/ 141 h 152"/>
                  <a:gd name="T42" fmla="*/ 11 w 171"/>
                  <a:gd name="T43" fmla="*/ 38 h 152"/>
                  <a:gd name="T44" fmla="*/ 161 w 171"/>
                  <a:gd name="T45" fmla="*/ 38 h 152"/>
                  <a:gd name="T46" fmla="*/ 161 w 171"/>
                  <a:gd name="T47" fmla="*/ 141 h 152"/>
                  <a:gd name="T48" fmla="*/ 153 w 171"/>
                  <a:gd name="T49" fmla="*/ 26 h 152"/>
                  <a:gd name="T50" fmla="*/ 146 w 171"/>
                  <a:gd name="T51" fmla="*/ 19 h 152"/>
                  <a:gd name="T52" fmla="*/ 153 w 171"/>
                  <a:gd name="T53" fmla="*/ 12 h 152"/>
                  <a:gd name="T54" fmla="*/ 161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4" y="23"/>
                      <a:pt x="104" y="19"/>
                    </a:cubicBezTo>
                    <a:cubicBezTo>
                      <a:pt x="104" y="15"/>
                      <a:pt x="107" y="12"/>
                      <a:pt x="111" y="12"/>
                    </a:cubicBezTo>
                    <a:close/>
                    <a:moveTo>
                      <a:pt x="161" y="141"/>
                    </a:moveTo>
                    <a:cubicBezTo>
                      <a:pt x="11" y="141"/>
                      <a:pt x="11" y="141"/>
                      <a:pt x="11" y="141"/>
                    </a:cubicBezTo>
                    <a:cubicBezTo>
                      <a:pt x="11" y="38"/>
                      <a:pt x="11" y="38"/>
                      <a:pt x="11" y="38"/>
                    </a:cubicBezTo>
                    <a:cubicBezTo>
                      <a:pt x="161" y="38"/>
                      <a:pt x="161" y="38"/>
                      <a:pt x="161" y="38"/>
                    </a:cubicBezTo>
                    <a:lnTo>
                      <a:pt x="161" y="141"/>
                    </a:lnTo>
                    <a:close/>
                    <a:moveTo>
                      <a:pt x="153" y="26"/>
                    </a:moveTo>
                    <a:cubicBezTo>
                      <a:pt x="149" y="26"/>
                      <a:pt x="146" y="23"/>
                      <a:pt x="146" y="19"/>
                    </a:cubicBezTo>
                    <a:cubicBezTo>
                      <a:pt x="146" y="15"/>
                      <a:pt x="149" y="12"/>
                      <a:pt x="153" y="12"/>
                    </a:cubicBezTo>
                    <a:cubicBezTo>
                      <a:pt x="157" y="12"/>
                      <a:pt x="161" y="15"/>
                      <a:pt x="161" y="19"/>
                    </a:cubicBezTo>
                    <a:cubicBezTo>
                      <a:pt x="161" y="23"/>
                      <a:pt x="157" y="26"/>
                      <a:pt x="153" y="2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grpSp>
      </p:grpSp>
      <p:grpSp>
        <p:nvGrpSpPr>
          <p:cNvPr id="4" name="组合 3"/>
          <p:cNvGrpSpPr/>
          <p:nvPr/>
        </p:nvGrpSpPr>
        <p:grpSpPr>
          <a:xfrm>
            <a:off x="4524375" y="3657835"/>
            <a:ext cx="1514475" cy="1514475"/>
            <a:chOff x="4524375" y="3657835"/>
            <a:chExt cx="1514475" cy="1514475"/>
          </a:xfrm>
        </p:grpSpPr>
        <p:sp>
          <p:nvSpPr>
            <p:cNvPr id="36" name="矩形 35"/>
            <p:cNvSpPr/>
            <p:nvPr/>
          </p:nvSpPr>
          <p:spPr>
            <a:xfrm>
              <a:off x="4524375" y="3657835"/>
              <a:ext cx="1514475" cy="151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nvGrpSpPr>
            <p:cNvPr id="56" name="组合 55"/>
            <p:cNvGrpSpPr/>
            <p:nvPr/>
          </p:nvGrpSpPr>
          <p:grpSpPr>
            <a:xfrm>
              <a:off x="5073988" y="4244004"/>
              <a:ext cx="386190" cy="342135"/>
              <a:chOff x="5768975" y="3141663"/>
              <a:chExt cx="654050" cy="579438"/>
            </a:xfrm>
            <a:solidFill>
              <a:schemeClr val="bg1"/>
            </a:solidFill>
          </p:grpSpPr>
          <p:sp>
            <p:nvSpPr>
              <p:cNvPr id="57" name="Freeform 343"/>
              <p:cNvSpPr>
                <a:spLocks noEditPoints="1"/>
              </p:cNvSpPr>
              <p:nvPr/>
            </p:nvSpPr>
            <p:spPr bwMode="auto">
              <a:xfrm>
                <a:off x="5768975" y="3141663"/>
                <a:ext cx="654050" cy="57943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4 w 171"/>
                  <a:gd name="T35" fmla="*/ 19 h 152"/>
                  <a:gd name="T36" fmla="*/ 111 w 171"/>
                  <a:gd name="T37" fmla="*/ 12 h 152"/>
                  <a:gd name="T38" fmla="*/ 161 w 171"/>
                  <a:gd name="T39" fmla="*/ 141 h 152"/>
                  <a:gd name="T40" fmla="*/ 11 w 171"/>
                  <a:gd name="T41" fmla="*/ 141 h 152"/>
                  <a:gd name="T42" fmla="*/ 11 w 171"/>
                  <a:gd name="T43" fmla="*/ 38 h 152"/>
                  <a:gd name="T44" fmla="*/ 161 w 171"/>
                  <a:gd name="T45" fmla="*/ 38 h 152"/>
                  <a:gd name="T46" fmla="*/ 161 w 171"/>
                  <a:gd name="T47" fmla="*/ 141 h 152"/>
                  <a:gd name="T48" fmla="*/ 153 w 171"/>
                  <a:gd name="T49" fmla="*/ 26 h 152"/>
                  <a:gd name="T50" fmla="*/ 146 w 171"/>
                  <a:gd name="T51" fmla="*/ 19 h 152"/>
                  <a:gd name="T52" fmla="*/ 153 w 171"/>
                  <a:gd name="T53" fmla="*/ 12 h 152"/>
                  <a:gd name="T54" fmla="*/ 161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4" y="23"/>
                      <a:pt x="104" y="19"/>
                    </a:cubicBezTo>
                    <a:cubicBezTo>
                      <a:pt x="104" y="15"/>
                      <a:pt x="107" y="12"/>
                      <a:pt x="111" y="12"/>
                    </a:cubicBezTo>
                    <a:close/>
                    <a:moveTo>
                      <a:pt x="161" y="141"/>
                    </a:moveTo>
                    <a:cubicBezTo>
                      <a:pt x="11" y="141"/>
                      <a:pt x="11" y="141"/>
                      <a:pt x="11" y="141"/>
                    </a:cubicBezTo>
                    <a:cubicBezTo>
                      <a:pt x="11" y="38"/>
                      <a:pt x="11" y="38"/>
                      <a:pt x="11" y="38"/>
                    </a:cubicBezTo>
                    <a:cubicBezTo>
                      <a:pt x="161" y="38"/>
                      <a:pt x="161" y="38"/>
                      <a:pt x="161" y="38"/>
                    </a:cubicBezTo>
                    <a:lnTo>
                      <a:pt x="161" y="141"/>
                    </a:lnTo>
                    <a:close/>
                    <a:moveTo>
                      <a:pt x="153" y="26"/>
                    </a:moveTo>
                    <a:cubicBezTo>
                      <a:pt x="149" y="26"/>
                      <a:pt x="146" y="23"/>
                      <a:pt x="146" y="19"/>
                    </a:cubicBezTo>
                    <a:cubicBezTo>
                      <a:pt x="146" y="15"/>
                      <a:pt x="149" y="12"/>
                      <a:pt x="153" y="12"/>
                    </a:cubicBezTo>
                    <a:cubicBezTo>
                      <a:pt x="157" y="12"/>
                      <a:pt x="161" y="15"/>
                      <a:pt x="161" y="19"/>
                    </a:cubicBezTo>
                    <a:cubicBezTo>
                      <a:pt x="161" y="23"/>
                      <a:pt x="157" y="26"/>
                      <a:pt x="153" y="2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58" name="Rectangle 344"/>
              <p:cNvSpPr>
                <a:spLocks noChangeArrowheads="1"/>
              </p:cNvSpPr>
              <p:nvPr/>
            </p:nvSpPr>
            <p:spPr bwMode="auto">
              <a:xfrm>
                <a:off x="6040438" y="3362325"/>
                <a:ext cx="114300" cy="68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59" name="Rectangle 345"/>
              <p:cNvSpPr>
                <a:spLocks noChangeArrowheads="1"/>
              </p:cNvSpPr>
              <p:nvPr/>
            </p:nvSpPr>
            <p:spPr bwMode="auto">
              <a:xfrm>
                <a:off x="6040438" y="3544888"/>
                <a:ext cx="114300" cy="650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60" name="Rectangle 346"/>
              <p:cNvSpPr>
                <a:spLocks noChangeArrowheads="1"/>
              </p:cNvSpPr>
              <p:nvPr/>
            </p:nvSpPr>
            <p:spPr bwMode="auto">
              <a:xfrm>
                <a:off x="5875338" y="3544888"/>
                <a:ext cx="111125" cy="650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61" name="Rectangle 347"/>
              <p:cNvSpPr>
                <a:spLocks noChangeArrowheads="1"/>
              </p:cNvSpPr>
              <p:nvPr/>
            </p:nvSpPr>
            <p:spPr bwMode="auto">
              <a:xfrm>
                <a:off x="6205538" y="3544888"/>
                <a:ext cx="114300" cy="650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62" name="Freeform 348"/>
              <p:cNvSpPr/>
              <p:nvPr/>
            </p:nvSpPr>
            <p:spPr bwMode="auto">
              <a:xfrm>
                <a:off x="5921375" y="3476625"/>
                <a:ext cx="352425" cy="19050"/>
              </a:xfrm>
              <a:custGeom>
                <a:avLst/>
                <a:gdLst>
                  <a:gd name="T0" fmla="*/ 222 w 222"/>
                  <a:gd name="T1" fmla="*/ 12 h 12"/>
                  <a:gd name="T2" fmla="*/ 0 w 222"/>
                  <a:gd name="T3" fmla="*/ 12 h 12"/>
                  <a:gd name="T4" fmla="*/ 0 w 222"/>
                  <a:gd name="T5" fmla="*/ 0 h 12"/>
                  <a:gd name="T6" fmla="*/ 222 w 222"/>
                  <a:gd name="T7" fmla="*/ 0 h 12"/>
                  <a:gd name="T8" fmla="*/ 222 w 222"/>
                  <a:gd name="T9" fmla="*/ 12 h 12"/>
                  <a:gd name="T10" fmla="*/ 222 w 222"/>
                  <a:gd name="T11" fmla="*/ 12 h 12"/>
                </a:gdLst>
                <a:ahLst/>
                <a:cxnLst>
                  <a:cxn ang="0">
                    <a:pos x="T0" y="T1"/>
                  </a:cxn>
                  <a:cxn ang="0">
                    <a:pos x="T2" y="T3"/>
                  </a:cxn>
                  <a:cxn ang="0">
                    <a:pos x="T4" y="T5"/>
                  </a:cxn>
                  <a:cxn ang="0">
                    <a:pos x="T6" y="T7"/>
                  </a:cxn>
                  <a:cxn ang="0">
                    <a:pos x="T8" y="T9"/>
                  </a:cxn>
                  <a:cxn ang="0">
                    <a:pos x="T10" y="T11"/>
                  </a:cxn>
                </a:cxnLst>
                <a:rect l="0" t="0" r="r" b="b"/>
                <a:pathLst>
                  <a:path w="222" h="12">
                    <a:moveTo>
                      <a:pt x="222" y="12"/>
                    </a:moveTo>
                    <a:lnTo>
                      <a:pt x="0" y="12"/>
                    </a:lnTo>
                    <a:lnTo>
                      <a:pt x="0" y="0"/>
                    </a:lnTo>
                    <a:lnTo>
                      <a:pt x="222" y="0"/>
                    </a:lnTo>
                    <a:lnTo>
                      <a:pt x="222" y="12"/>
                    </a:lnTo>
                    <a:lnTo>
                      <a:pt x="222" y="1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63" name="Freeform 349"/>
              <p:cNvSpPr/>
              <p:nvPr/>
            </p:nvSpPr>
            <p:spPr bwMode="auto">
              <a:xfrm>
                <a:off x="6086475" y="3397250"/>
                <a:ext cx="22225" cy="155575"/>
              </a:xfrm>
              <a:custGeom>
                <a:avLst/>
                <a:gdLst>
                  <a:gd name="T0" fmla="*/ 14 w 14"/>
                  <a:gd name="T1" fmla="*/ 98 h 98"/>
                  <a:gd name="T2" fmla="*/ 0 w 14"/>
                  <a:gd name="T3" fmla="*/ 98 h 98"/>
                  <a:gd name="T4" fmla="*/ 0 w 14"/>
                  <a:gd name="T5" fmla="*/ 0 h 98"/>
                  <a:gd name="T6" fmla="*/ 14 w 14"/>
                  <a:gd name="T7" fmla="*/ 0 h 98"/>
                  <a:gd name="T8" fmla="*/ 14 w 14"/>
                  <a:gd name="T9" fmla="*/ 98 h 98"/>
                  <a:gd name="T10" fmla="*/ 14 w 14"/>
                  <a:gd name="T11" fmla="*/ 98 h 98"/>
                </a:gdLst>
                <a:ahLst/>
                <a:cxnLst>
                  <a:cxn ang="0">
                    <a:pos x="T0" y="T1"/>
                  </a:cxn>
                  <a:cxn ang="0">
                    <a:pos x="T2" y="T3"/>
                  </a:cxn>
                  <a:cxn ang="0">
                    <a:pos x="T4" y="T5"/>
                  </a:cxn>
                  <a:cxn ang="0">
                    <a:pos x="T6" y="T7"/>
                  </a:cxn>
                  <a:cxn ang="0">
                    <a:pos x="T8" y="T9"/>
                  </a:cxn>
                  <a:cxn ang="0">
                    <a:pos x="T10" y="T11"/>
                  </a:cxn>
                </a:cxnLst>
                <a:rect l="0" t="0" r="r" b="b"/>
                <a:pathLst>
                  <a:path w="14" h="98">
                    <a:moveTo>
                      <a:pt x="14" y="98"/>
                    </a:moveTo>
                    <a:lnTo>
                      <a:pt x="0" y="98"/>
                    </a:lnTo>
                    <a:lnTo>
                      <a:pt x="0" y="0"/>
                    </a:lnTo>
                    <a:lnTo>
                      <a:pt x="14" y="0"/>
                    </a:lnTo>
                    <a:lnTo>
                      <a:pt x="14" y="98"/>
                    </a:lnTo>
                    <a:lnTo>
                      <a:pt x="14" y="9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64" name="Freeform 350"/>
              <p:cNvSpPr/>
              <p:nvPr/>
            </p:nvSpPr>
            <p:spPr bwMode="auto">
              <a:xfrm>
                <a:off x="5921375" y="3476625"/>
                <a:ext cx="19050" cy="76200"/>
              </a:xfrm>
              <a:custGeom>
                <a:avLst/>
                <a:gdLst>
                  <a:gd name="T0" fmla="*/ 12 w 12"/>
                  <a:gd name="T1" fmla="*/ 48 h 48"/>
                  <a:gd name="T2" fmla="*/ 0 w 12"/>
                  <a:gd name="T3" fmla="*/ 48 h 48"/>
                  <a:gd name="T4" fmla="*/ 0 w 12"/>
                  <a:gd name="T5" fmla="*/ 0 h 48"/>
                  <a:gd name="T6" fmla="*/ 12 w 12"/>
                  <a:gd name="T7" fmla="*/ 0 h 48"/>
                  <a:gd name="T8" fmla="*/ 12 w 12"/>
                  <a:gd name="T9" fmla="*/ 48 h 48"/>
                  <a:gd name="T10" fmla="*/ 12 w 12"/>
                  <a:gd name="T11" fmla="*/ 48 h 48"/>
                </a:gdLst>
                <a:ahLst/>
                <a:cxnLst>
                  <a:cxn ang="0">
                    <a:pos x="T0" y="T1"/>
                  </a:cxn>
                  <a:cxn ang="0">
                    <a:pos x="T2" y="T3"/>
                  </a:cxn>
                  <a:cxn ang="0">
                    <a:pos x="T4" y="T5"/>
                  </a:cxn>
                  <a:cxn ang="0">
                    <a:pos x="T6" y="T7"/>
                  </a:cxn>
                  <a:cxn ang="0">
                    <a:pos x="T8" y="T9"/>
                  </a:cxn>
                  <a:cxn ang="0">
                    <a:pos x="T10" y="T11"/>
                  </a:cxn>
                </a:cxnLst>
                <a:rect l="0" t="0" r="r" b="b"/>
                <a:pathLst>
                  <a:path w="12" h="48">
                    <a:moveTo>
                      <a:pt x="12" y="48"/>
                    </a:moveTo>
                    <a:lnTo>
                      <a:pt x="0" y="48"/>
                    </a:lnTo>
                    <a:lnTo>
                      <a:pt x="0" y="0"/>
                    </a:lnTo>
                    <a:lnTo>
                      <a:pt x="12" y="0"/>
                    </a:lnTo>
                    <a:lnTo>
                      <a:pt x="12" y="48"/>
                    </a:lnTo>
                    <a:lnTo>
                      <a:pt x="12" y="4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65" name="Freeform 351"/>
              <p:cNvSpPr/>
              <p:nvPr/>
            </p:nvSpPr>
            <p:spPr bwMode="auto">
              <a:xfrm>
                <a:off x="6254750" y="3476625"/>
                <a:ext cx="19050" cy="76200"/>
              </a:xfrm>
              <a:custGeom>
                <a:avLst/>
                <a:gdLst>
                  <a:gd name="T0" fmla="*/ 12 w 12"/>
                  <a:gd name="T1" fmla="*/ 48 h 48"/>
                  <a:gd name="T2" fmla="*/ 0 w 12"/>
                  <a:gd name="T3" fmla="*/ 48 h 48"/>
                  <a:gd name="T4" fmla="*/ 0 w 12"/>
                  <a:gd name="T5" fmla="*/ 0 h 48"/>
                  <a:gd name="T6" fmla="*/ 12 w 12"/>
                  <a:gd name="T7" fmla="*/ 0 h 48"/>
                  <a:gd name="T8" fmla="*/ 12 w 12"/>
                  <a:gd name="T9" fmla="*/ 48 h 48"/>
                  <a:gd name="T10" fmla="*/ 12 w 12"/>
                  <a:gd name="T11" fmla="*/ 48 h 48"/>
                </a:gdLst>
                <a:ahLst/>
                <a:cxnLst>
                  <a:cxn ang="0">
                    <a:pos x="T0" y="T1"/>
                  </a:cxn>
                  <a:cxn ang="0">
                    <a:pos x="T2" y="T3"/>
                  </a:cxn>
                  <a:cxn ang="0">
                    <a:pos x="T4" y="T5"/>
                  </a:cxn>
                  <a:cxn ang="0">
                    <a:pos x="T6" y="T7"/>
                  </a:cxn>
                  <a:cxn ang="0">
                    <a:pos x="T8" y="T9"/>
                  </a:cxn>
                  <a:cxn ang="0">
                    <a:pos x="T10" y="T11"/>
                  </a:cxn>
                </a:cxnLst>
                <a:rect l="0" t="0" r="r" b="b"/>
                <a:pathLst>
                  <a:path w="12" h="48">
                    <a:moveTo>
                      <a:pt x="12" y="48"/>
                    </a:moveTo>
                    <a:lnTo>
                      <a:pt x="0" y="48"/>
                    </a:lnTo>
                    <a:lnTo>
                      <a:pt x="0" y="0"/>
                    </a:lnTo>
                    <a:lnTo>
                      <a:pt x="12" y="0"/>
                    </a:lnTo>
                    <a:lnTo>
                      <a:pt x="12" y="48"/>
                    </a:lnTo>
                    <a:lnTo>
                      <a:pt x="12" y="4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grpSp>
      </p:grpSp>
      <p:grpSp>
        <p:nvGrpSpPr>
          <p:cNvPr id="3" name="组合 2"/>
          <p:cNvGrpSpPr/>
          <p:nvPr/>
        </p:nvGrpSpPr>
        <p:grpSpPr>
          <a:xfrm>
            <a:off x="6153150" y="2009540"/>
            <a:ext cx="1514475" cy="1514475"/>
            <a:chOff x="6153150" y="2009540"/>
            <a:chExt cx="1514475" cy="1514475"/>
          </a:xfrm>
        </p:grpSpPr>
        <p:sp>
          <p:nvSpPr>
            <p:cNvPr id="37" name="矩形 36"/>
            <p:cNvSpPr/>
            <p:nvPr/>
          </p:nvSpPr>
          <p:spPr>
            <a:xfrm flipH="1">
              <a:off x="6153150" y="2009540"/>
              <a:ext cx="1514475" cy="151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nvGrpSpPr>
            <p:cNvPr id="66" name="组合 65"/>
            <p:cNvGrpSpPr/>
            <p:nvPr/>
          </p:nvGrpSpPr>
          <p:grpSpPr>
            <a:xfrm>
              <a:off x="6717292" y="2605551"/>
              <a:ext cx="386190" cy="343072"/>
              <a:chOff x="5765800" y="3136900"/>
              <a:chExt cx="654050" cy="581025"/>
            </a:xfrm>
            <a:solidFill>
              <a:schemeClr val="bg1"/>
            </a:solidFill>
          </p:grpSpPr>
          <p:sp>
            <p:nvSpPr>
              <p:cNvPr id="67" name="Freeform 446"/>
              <p:cNvSpPr/>
              <p:nvPr/>
            </p:nvSpPr>
            <p:spPr bwMode="auto">
              <a:xfrm>
                <a:off x="5915025" y="3332163"/>
                <a:ext cx="136525" cy="277813"/>
              </a:xfrm>
              <a:custGeom>
                <a:avLst/>
                <a:gdLst>
                  <a:gd name="T0" fmla="*/ 10 w 36"/>
                  <a:gd name="T1" fmla="*/ 47 h 73"/>
                  <a:gd name="T2" fmla="*/ 18 w 36"/>
                  <a:gd name="T3" fmla="*/ 56 h 73"/>
                  <a:gd name="T4" fmla="*/ 26 w 36"/>
                  <a:gd name="T5" fmla="*/ 49 h 73"/>
                  <a:gd name="T6" fmla="*/ 17 w 36"/>
                  <a:gd name="T7" fmla="*/ 41 h 73"/>
                  <a:gd name="T8" fmla="*/ 6 w 36"/>
                  <a:gd name="T9" fmla="*/ 36 h 73"/>
                  <a:gd name="T10" fmla="*/ 0 w 36"/>
                  <a:gd name="T11" fmla="*/ 24 h 73"/>
                  <a:gd name="T12" fmla="*/ 13 w 36"/>
                  <a:gd name="T13" fmla="*/ 8 h 73"/>
                  <a:gd name="T14" fmla="*/ 13 w 36"/>
                  <a:gd name="T15" fmla="*/ 0 h 73"/>
                  <a:gd name="T16" fmla="*/ 21 w 36"/>
                  <a:gd name="T17" fmla="*/ 0 h 73"/>
                  <a:gd name="T18" fmla="*/ 21 w 36"/>
                  <a:gd name="T19" fmla="*/ 9 h 73"/>
                  <a:gd name="T20" fmla="*/ 26 w 36"/>
                  <a:gd name="T21" fmla="*/ 12 h 73"/>
                  <a:gd name="T22" fmla="*/ 26 w 36"/>
                  <a:gd name="T23" fmla="*/ 9 h 73"/>
                  <a:gd name="T24" fmla="*/ 33 w 36"/>
                  <a:gd name="T25" fmla="*/ 9 h 73"/>
                  <a:gd name="T26" fmla="*/ 33 w 36"/>
                  <a:gd name="T27" fmla="*/ 24 h 73"/>
                  <a:gd name="T28" fmla="*/ 24 w 36"/>
                  <a:gd name="T29" fmla="*/ 24 h 73"/>
                  <a:gd name="T30" fmla="*/ 17 w 36"/>
                  <a:gd name="T31" fmla="*/ 17 h 73"/>
                  <a:gd name="T32" fmla="*/ 10 w 36"/>
                  <a:gd name="T33" fmla="*/ 24 h 73"/>
                  <a:gd name="T34" fmla="*/ 17 w 36"/>
                  <a:gd name="T35" fmla="*/ 31 h 73"/>
                  <a:gd name="T36" fmla="*/ 29 w 36"/>
                  <a:gd name="T37" fmla="*/ 35 h 73"/>
                  <a:gd name="T38" fmla="*/ 36 w 36"/>
                  <a:gd name="T39" fmla="*/ 48 h 73"/>
                  <a:gd name="T40" fmla="*/ 21 w 36"/>
                  <a:gd name="T41" fmla="*/ 65 h 73"/>
                  <a:gd name="T42" fmla="*/ 21 w 36"/>
                  <a:gd name="T43" fmla="*/ 73 h 73"/>
                  <a:gd name="T44" fmla="*/ 13 w 36"/>
                  <a:gd name="T45" fmla="*/ 73 h 73"/>
                  <a:gd name="T46" fmla="*/ 13 w 36"/>
                  <a:gd name="T47" fmla="*/ 63 h 73"/>
                  <a:gd name="T48" fmla="*/ 13 w 36"/>
                  <a:gd name="T49" fmla="*/ 63 h 73"/>
                  <a:gd name="T50" fmla="*/ 8 w 36"/>
                  <a:gd name="T51" fmla="*/ 60 h 73"/>
                  <a:gd name="T52" fmla="*/ 8 w 36"/>
                  <a:gd name="T53" fmla="*/ 63 h 73"/>
                  <a:gd name="T54" fmla="*/ 0 w 36"/>
                  <a:gd name="T55" fmla="*/ 63 h 73"/>
                  <a:gd name="T56" fmla="*/ 0 w 36"/>
                  <a:gd name="T57" fmla="*/ 47 h 73"/>
                  <a:gd name="T58" fmla="*/ 10 w 36"/>
                  <a:gd name="T59"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3">
                    <a:moveTo>
                      <a:pt x="10" y="47"/>
                    </a:moveTo>
                    <a:cubicBezTo>
                      <a:pt x="9" y="52"/>
                      <a:pt x="13" y="56"/>
                      <a:pt x="18" y="56"/>
                    </a:cubicBezTo>
                    <a:cubicBezTo>
                      <a:pt x="22" y="56"/>
                      <a:pt x="26" y="53"/>
                      <a:pt x="26" y="49"/>
                    </a:cubicBezTo>
                    <a:cubicBezTo>
                      <a:pt x="26" y="44"/>
                      <a:pt x="21" y="42"/>
                      <a:pt x="17" y="41"/>
                    </a:cubicBezTo>
                    <a:cubicBezTo>
                      <a:pt x="13" y="39"/>
                      <a:pt x="9" y="38"/>
                      <a:pt x="6" y="36"/>
                    </a:cubicBezTo>
                    <a:cubicBezTo>
                      <a:pt x="2" y="33"/>
                      <a:pt x="0" y="29"/>
                      <a:pt x="0" y="24"/>
                    </a:cubicBezTo>
                    <a:cubicBezTo>
                      <a:pt x="0" y="16"/>
                      <a:pt x="6" y="9"/>
                      <a:pt x="13" y="8"/>
                    </a:cubicBezTo>
                    <a:cubicBezTo>
                      <a:pt x="13" y="0"/>
                      <a:pt x="13" y="0"/>
                      <a:pt x="13" y="0"/>
                    </a:cubicBezTo>
                    <a:cubicBezTo>
                      <a:pt x="21" y="0"/>
                      <a:pt x="21" y="0"/>
                      <a:pt x="21" y="0"/>
                    </a:cubicBezTo>
                    <a:cubicBezTo>
                      <a:pt x="21" y="9"/>
                      <a:pt x="21" y="9"/>
                      <a:pt x="21" y="9"/>
                    </a:cubicBezTo>
                    <a:cubicBezTo>
                      <a:pt x="23" y="10"/>
                      <a:pt x="25" y="11"/>
                      <a:pt x="26" y="12"/>
                    </a:cubicBezTo>
                    <a:cubicBezTo>
                      <a:pt x="26" y="9"/>
                      <a:pt x="26" y="9"/>
                      <a:pt x="26" y="9"/>
                    </a:cubicBezTo>
                    <a:cubicBezTo>
                      <a:pt x="33" y="9"/>
                      <a:pt x="33" y="9"/>
                      <a:pt x="33" y="9"/>
                    </a:cubicBezTo>
                    <a:cubicBezTo>
                      <a:pt x="33" y="24"/>
                      <a:pt x="33" y="24"/>
                      <a:pt x="33" y="24"/>
                    </a:cubicBezTo>
                    <a:cubicBezTo>
                      <a:pt x="24" y="24"/>
                      <a:pt x="24" y="24"/>
                      <a:pt x="24" y="24"/>
                    </a:cubicBezTo>
                    <a:cubicBezTo>
                      <a:pt x="24" y="20"/>
                      <a:pt x="21" y="17"/>
                      <a:pt x="17" y="17"/>
                    </a:cubicBezTo>
                    <a:cubicBezTo>
                      <a:pt x="13" y="17"/>
                      <a:pt x="10" y="19"/>
                      <a:pt x="10" y="24"/>
                    </a:cubicBezTo>
                    <a:cubicBezTo>
                      <a:pt x="10" y="28"/>
                      <a:pt x="14" y="30"/>
                      <a:pt x="17" y="31"/>
                    </a:cubicBezTo>
                    <a:cubicBezTo>
                      <a:pt x="21" y="32"/>
                      <a:pt x="26" y="33"/>
                      <a:pt x="29" y="35"/>
                    </a:cubicBezTo>
                    <a:cubicBezTo>
                      <a:pt x="34" y="38"/>
                      <a:pt x="36" y="43"/>
                      <a:pt x="36" y="48"/>
                    </a:cubicBezTo>
                    <a:cubicBezTo>
                      <a:pt x="36" y="57"/>
                      <a:pt x="30" y="63"/>
                      <a:pt x="21" y="65"/>
                    </a:cubicBezTo>
                    <a:cubicBezTo>
                      <a:pt x="21" y="73"/>
                      <a:pt x="21" y="73"/>
                      <a:pt x="21" y="73"/>
                    </a:cubicBezTo>
                    <a:cubicBezTo>
                      <a:pt x="13" y="73"/>
                      <a:pt x="13" y="73"/>
                      <a:pt x="13" y="73"/>
                    </a:cubicBezTo>
                    <a:cubicBezTo>
                      <a:pt x="13" y="63"/>
                      <a:pt x="13" y="63"/>
                      <a:pt x="13" y="63"/>
                    </a:cubicBezTo>
                    <a:cubicBezTo>
                      <a:pt x="13" y="63"/>
                      <a:pt x="13" y="63"/>
                      <a:pt x="13" y="63"/>
                    </a:cubicBezTo>
                    <a:cubicBezTo>
                      <a:pt x="10" y="63"/>
                      <a:pt x="10" y="62"/>
                      <a:pt x="8" y="60"/>
                    </a:cubicBezTo>
                    <a:cubicBezTo>
                      <a:pt x="8" y="63"/>
                      <a:pt x="8" y="63"/>
                      <a:pt x="8" y="63"/>
                    </a:cubicBezTo>
                    <a:cubicBezTo>
                      <a:pt x="0" y="63"/>
                      <a:pt x="0" y="63"/>
                      <a:pt x="0" y="63"/>
                    </a:cubicBezTo>
                    <a:cubicBezTo>
                      <a:pt x="0" y="47"/>
                      <a:pt x="0" y="47"/>
                      <a:pt x="0" y="47"/>
                    </a:cubicBezTo>
                    <a:lnTo>
                      <a:pt x="10" y="4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68" name="Freeform 447"/>
              <p:cNvSpPr/>
              <p:nvPr/>
            </p:nvSpPr>
            <p:spPr bwMode="auto">
              <a:xfrm>
                <a:off x="6129338" y="3430588"/>
                <a:ext cx="198438" cy="198438"/>
              </a:xfrm>
              <a:custGeom>
                <a:avLst/>
                <a:gdLst>
                  <a:gd name="T0" fmla="*/ 125 w 125"/>
                  <a:gd name="T1" fmla="*/ 94 h 125"/>
                  <a:gd name="T2" fmla="*/ 93 w 125"/>
                  <a:gd name="T3" fmla="*/ 125 h 125"/>
                  <a:gd name="T4" fmla="*/ 53 w 125"/>
                  <a:gd name="T5" fmla="*/ 87 h 125"/>
                  <a:gd name="T6" fmla="*/ 31 w 125"/>
                  <a:gd name="T7" fmla="*/ 125 h 125"/>
                  <a:gd name="T8" fmla="*/ 0 w 125"/>
                  <a:gd name="T9" fmla="*/ 0 h 125"/>
                  <a:gd name="T10" fmla="*/ 125 w 125"/>
                  <a:gd name="T11" fmla="*/ 34 h 125"/>
                  <a:gd name="T12" fmla="*/ 84 w 125"/>
                  <a:gd name="T13" fmla="*/ 56 h 125"/>
                  <a:gd name="T14" fmla="*/ 125 w 125"/>
                  <a:gd name="T15" fmla="*/ 94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25">
                    <a:moveTo>
                      <a:pt x="125" y="94"/>
                    </a:moveTo>
                    <a:lnTo>
                      <a:pt x="93" y="125"/>
                    </a:lnTo>
                    <a:lnTo>
                      <a:pt x="53" y="87"/>
                    </a:lnTo>
                    <a:lnTo>
                      <a:pt x="31" y="125"/>
                    </a:lnTo>
                    <a:lnTo>
                      <a:pt x="0" y="0"/>
                    </a:lnTo>
                    <a:lnTo>
                      <a:pt x="125" y="34"/>
                    </a:lnTo>
                    <a:lnTo>
                      <a:pt x="84" y="56"/>
                    </a:lnTo>
                    <a:lnTo>
                      <a:pt x="125" y="9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69" name="Freeform 448"/>
              <p:cNvSpPr>
                <a:spLocks noEditPoints="1"/>
              </p:cNvSpPr>
              <p:nvPr/>
            </p:nvSpPr>
            <p:spPr bwMode="auto">
              <a:xfrm>
                <a:off x="5765800" y="3136900"/>
                <a:ext cx="654050" cy="581025"/>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grpSp>
      </p:grpSp>
      <p:cxnSp>
        <p:nvCxnSpPr>
          <p:cNvPr id="75" name="直接连接符 74"/>
          <p:cNvCxnSpPr/>
          <p:nvPr/>
        </p:nvCxnSpPr>
        <p:spPr>
          <a:xfrm flipH="1">
            <a:off x="3560869" y="573279"/>
            <a:ext cx="523220" cy="5232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2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30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childTnLst>
                                </p:cTn>
                              </p:par>
                              <p:par>
                                <p:cTn id="29" presetID="35" presetClass="path" presetSubtype="0" accel="10000" decel="90000" fill="hold" grpId="1" nodeType="withEffect">
                                  <p:stCondLst>
                                    <p:cond delay="0"/>
                                  </p:stCondLst>
                                  <p:childTnLst>
                                    <p:animMotion origin="layout" path="M -6.25E-7 4.44444E-6 L 0.05182 4.44444E-6 " pathEditMode="relative" rAng="0" ptsTypes="AA">
                                      <p:cBhvr>
                                        <p:cTn id="30" dur="1000" spd="-100000" fill="hold"/>
                                        <p:tgtEl>
                                          <p:spTgt spid="39"/>
                                        </p:tgtEl>
                                        <p:attrNameLst>
                                          <p:attrName>ppt_x</p:attrName>
                                          <p:attrName>ppt_y</p:attrName>
                                        </p:attrNameLst>
                                      </p:cBhvr>
                                      <p:rCtr x="2591" y="0"/>
                                    </p:animMotion>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childTnLst>
                                </p:cTn>
                              </p:par>
                              <p:par>
                                <p:cTn id="35" presetID="35" presetClass="path" presetSubtype="0" accel="10000" decel="90000" fill="hold" grpId="1" nodeType="withEffect">
                                  <p:stCondLst>
                                    <p:cond delay="0"/>
                                  </p:stCondLst>
                                  <p:childTnLst>
                                    <p:animMotion origin="layout" path="M -6.25E-7 4.44444E-6 L 0.05182 4.44444E-6 " pathEditMode="relative" rAng="0" ptsTypes="AA">
                                      <p:cBhvr>
                                        <p:cTn id="36" dur="1000" spd="-100000" fill="hold"/>
                                        <p:tgtEl>
                                          <p:spTgt spid="40"/>
                                        </p:tgtEl>
                                        <p:attrNameLst>
                                          <p:attrName>ppt_x</p:attrName>
                                          <p:attrName>ppt_y</p:attrName>
                                        </p:attrNameLst>
                                      </p:cBhvr>
                                      <p:rCtr x="2591" y="0"/>
                                    </p:animMotion>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childTnLst>
                                </p:cTn>
                              </p:par>
                              <p:par>
                                <p:cTn id="41" presetID="35" presetClass="path" presetSubtype="0" accel="10000" decel="90000" fill="hold" grpId="1" nodeType="withEffect">
                                  <p:stCondLst>
                                    <p:cond delay="0"/>
                                  </p:stCondLst>
                                  <p:childTnLst>
                                    <p:animMotion origin="layout" path="M -6.25E-7 4.44444E-6 L 0.05182 4.44444E-6 " pathEditMode="relative" rAng="0" ptsTypes="AA">
                                      <p:cBhvr>
                                        <p:cTn id="42" dur="1000" spd="-100000" fill="hold"/>
                                        <p:tgtEl>
                                          <p:spTgt spid="41"/>
                                        </p:tgtEl>
                                        <p:attrNameLst>
                                          <p:attrName>ppt_x</p:attrName>
                                          <p:attrName>ppt_y</p:attrName>
                                        </p:attrNameLst>
                                      </p:cBhvr>
                                      <p:rCtr x="2591" y="0"/>
                                    </p:animMotion>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childTnLst>
                                </p:cTn>
                              </p:par>
                              <p:par>
                                <p:cTn id="47" presetID="35" presetClass="path" presetSubtype="0" accel="10000" decel="90000" fill="hold" grpId="1" nodeType="withEffect">
                                  <p:stCondLst>
                                    <p:cond delay="0"/>
                                  </p:stCondLst>
                                  <p:childTnLst>
                                    <p:animMotion origin="layout" path="M -6.25E-7 4.44444E-6 L 0.05182 4.44444E-6 " pathEditMode="relative" rAng="0" ptsTypes="AA">
                                      <p:cBhvr>
                                        <p:cTn id="48" dur="1000" spd="-100000" fill="hold"/>
                                        <p:tgtEl>
                                          <p:spTgt spid="42"/>
                                        </p:tgtEl>
                                        <p:attrNameLst>
                                          <p:attrName>ppt_x</p:attrName>
                                          <p:attrName>ppt_y</p:attrName>
                                        </p:attrNameLst>
                                      </p:cBhvr>
                                      <p:rCtr x="25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0" grpId="0"/>
      <p:bldP spid="40" grpId="1"/>
      <p:bldP spid="41" grpId="0"/>
      <p:bldP spid="41" grpId="1"/>
      <p:bldP spid="42" grpId="0"/>
      <p:bldP spid="42"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5000" b="-5000"/>
          </a:stretch>
        </a:blipFill>
        <a:effectLst/>
      </p:bgPr>
    </p:bg>
    <p:spTree>
      <p:nvGrpSpPr>
        <p:cNvPr id="1" name=""/>
        <p:cNvGrpSpPr/>
        <p:nvPr/>
      </p:nvGrpSpPr>
      <p:grpSpPr>
        <a:xfrm>
          <a:off x="0" y="0"/>
          <a:ext cx="0" cy="0"/>
          <a:chOff x="0" y="0"/>
          <a:chExt cx="0" cy="0"/>
        </a:xfrm>
      </p:grpSpPr>
      <p:sp>
        <p:nvSpPr>
          <p:cNvPr id="8" name="文本框 7"/>
          <p:cNvSpPr txBox="1"/>
          <p:nvPr/>
        </p:nvSpPr>
        <p:spPr>
          <a:xfrm>
            <a:off x="2987227" y="2605889"/>
            <a:ext cx="6954147" cy="1446550"/>
          </a:xfrm>
          <a:prstGeom prst="rect">
            <a:avLst/>
          </a:prstGeom>
          <a:noFill/>
        </p:spPr>
        <p:txBody>
          <a:bodyPr wrap="none" rtlCol="0">
            <a:spAutoFit/>
          </a:bodyPr>
          <a:lstStyle/>
          <a:p>
            <a:pPr algn="ctr"/>
            <a:r>
              <a:rPr lang="en-US" altLang="zh-CN" sz="8800" dirty="0">
                <a:solidFill>
                  <a:schemeClr val="bg1"/>
                </a:solidFill>
                <a:latin typeface="印品黑体" panose="00000500000000000000" pitchFamily="2" charset="-122"/>
                <a:ea typeface="印品黑体" panose="00000500000000000000" pitchFamily="2" charset="-122"/>
              </a:rPr>
              <a:t>THANK YOU</a:t>
            </a:r>
            <a:endParaRPr lang="zh-CN" altLang="en-US" sz="8800" dirty="0">
              <a:solidFill>
                <a:schemeClr val="bg1"/>
              </a:solidFill>
              <a:latin typeface="印品黑体" panose="00000500000000000000" pitchFamily="2" charset="-122"/>
              <a:ea typeface="印品黑体" panose="00000500000000000000" pitchFamily="2" charset="-122"/>
            </a:endParaRPr>
          </a:p>
        </p:txBody>
      </p:sp>
      <p:grpSp>
        <p:nvGrpSpPr>
          <p:cNvPr id="3" name="组合 2"/>
          <p:cNvGrpSpPr/>
          <p:nvPr/>
        </p:nvGrpSpPr>
        <p:grpSpPr>
          <a:xfrm>
            <a:off x="3534662" y="3905736"/>
            <a:ext cx="5859276" cy="830997"/>
            <a:chOff x="3166362" y="4540736"/>
            <a:chExt cx="5859276" cy="830997"/>
          </a:xfrm>
        </p:grpSpPr>
        <p:sp>
          <p:nvSpPr>
            <p:cNvPr id="18" name="文本框 17"/>
            <p:cNvSpPr txBox="1"/>
            <p:nvPr/>
          </p:nvSpPr>
          <p:spPr>
            <a:xfrm>
              <a:off x="3594395" y="4540736"/>
              <a:ext cx="5003210" cy="830997"/>
            </a:xfrm>
            <a:prstGeom prst="rect">
              <a:avLst/>
            </a:prstGeom>
            <a:noFill/>
          </p:spPr>
          <p:txBody>
            <a:bodyPr wrap="square" rtlCol="0">
              <a:spAutoFit/>
            </a:bodyPr>
            <a:lstStyle/>
            <a:p>
              <a:pPr algn="ctr"/>
              <a:r>
                <a:rPr lang="zh-CN" altLang="en-US" sz="4800" dirty="0">
                  <a:solidFill>
                    <a:schemeClr val="bg1"/>
                  </a:solidFill>
                  <a:latin typeface="印品黑体" panose="00000500000000000000" pitchFamily="2" charset="-122"/>
                  <a:ea typeface="印品黑体" panose="00000500000000000000" pitchFamily="2" charset="-122"/>
                </a:rPr>
                <a:t>感谢聆听</a:t>
              </a:r>
              <a:endParaRPr lang="zh-CN" altLang="en-US" sz="4800" dirty="0">
                <a:solidFill>
                  <a:schemeClr val="bg1"/>
                </a:solidFill>
                <a:latin typeface="印品黑体" panose="00000500000000000000" pitchFamily="2" charset="-122"/>
                <a:ea typeface="印品黑体" panose="00000500000000000000" pitchFamily="2" charset="-122"/>
              </a:endParaRPr>
            </a:p>
          </p:txBody>
        </p:sp>
        <p:grpSp>
          <p:nvGrpSpPr>
            <p:cNvPr id="29" name="组合 28"/>
            <p:cNvGrpSpPr/>
            <p:nvPr/>
          </p:nvGrpSpPr>
          <p:grpSpPr>
            <a:xfrm>
              <a:off x="3166362" y="4928259"/>
              <a:ext cx="5859276" cy="18000"/>
              <a:chOff x="3149600" y="3433668"/>
              <a:chExt cx="5859276" cy="18000"/>
            </a:xfrm>
          </p:grpSpPr>
          <p:sp>
            <p:nvSpPr>
              <p:cNvPr id="30" name="矩形 29"/>
              <p:cNvSpPr/>
              <p:nvPr/>
            </p:nvSpPr>
            <p:spPr>
              <a:xfrm>
                <a:off x="3149600" y="3433668"/>
                <a:ext cx="1461141"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31" name="矩形 30"/>
              <p:cNvSpPr/>
              <p:nvPr/>
            </p:nvSpPr>
            <p:spPr>
              <a:xfrm>
                <a:off x="7547735" y="3433668"/>
                <a:ext cx="1461141"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899"/>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9" name="文本框 8"/>
          <p:cNvSpPr txBox="1"/>
          <p:nvPr/>
        </p:nvSpPr>
        <p:spPr>
          <a:xfrm>
            <a:off x="2637247" y="1547923"/>
            <a:ext cx="1415772" cy="830997"/>
          </a:xfrm>
          <a:prstGeom prst="rect">
            <a:avLst/>
          </a:prstGeom>
          <a:noFill/>
        </p:spPr>
        <p:txBody>
          <a:bodyPr wrap="none" rtlCol="0">
            <a:spAutoFit/>
          </a:bodyPr>
          <a:lstStyle/>
          <a:p>
            <a:pPr algn="ctr"/>
            <a:r>
              <a:rPr lang="zh-CN" altLang="en-US" sz="4800" dirty="0">
                <a:solidFill>
                  <a:schemeClr val="bg1"/>
                </a:solidFill>
                <a:effectLst>
                  <a:outerShdw blurRad="38100" dist="38100" dir="2700000" algn="tl">
                    <a:srgbClr val="000000">
                      <a:alpha val="43137"/>
                    </a:srgbClr>
                  </a:outerShdw>
                </a:effectLst>
                <a:latin typeface="印品黑体" panose="00000500000000000000" pitchFamily="2" charset="-122"/>
                <a:ea typeface="印品黑体" panose="00000500000000000000" pitchFamily="2" charset="-122"/>
              </a:rPr>
              <a:t>目录</a:t>
            </a:r>
            <a:endParaRPr lang="zh-CN" altLang="en-US" sz="4800" dirty="0">
              <a:solidFill>
                <a:schemeClr val="bg1"/>
              </a:solidFill>
              <a:effectLst>
                <a:outerShdw blurRad="38100" dist="38100" dir="2700000" algn="tl">
                  <a:srgbClr val="000000">
                    <a:alpha val="43137"/>
                  </a:srgbClr>
                </a:outerShdw>
              </a:effectLst>
              <a:latin typeface="印品黑体" panose="00000500000000000000" pitchFamily="2" charset="-122"/>
              <a:ea typeface="印品黑体" panose="00000500000000000000" pitchFamily="2" charset="-122"/>
            </a:endParaRPr>
          </a:p>
        </p:txBody>
      </p:sp>
      <p:sp>
        <p:nvSpPr>
          <p:cNvPr id="14" name="矩形 13"/>
          <p:cNvSpPr/>
          <p:nvPr/>
        </p:nvSpPr>
        <p:spPr>
          <a:xfrm>
            <a:off x="2609996" y="2247425"/>
            <a:ext cx="1470275" cy="369332"/>
          </a:xfrm>
          <a:prstGeom prst="rect">
            <a:avLst/>
          </a:prstGeom>
        </p:spPr>
        <p:txBody>
          <a:bodyPr wrap="none">
            <a:spAutoFit/>
          </a:bodyPr>
          <a:lstStyle/>
          <a:p>
            <a:pPr algn="ctr"/>
            <a:r>
              <a:rPr lang="en-US" altLang="zh-CN" dirty="0">
                <a:solidFill>
                  <a:schemeClr val="bg1"/>
                </a:solidFill>
                <a:effectLst>
                  <a:outerShdw blurRad="38100" dist="38100" dir="2700000" algn="tl">
                    <a:srgbClr val="000000">
                      <a:alpha val="43137"/>
                    </a:srgbClr>
                  </a:outerShdw>
                </a:effectLst>
                <a:latin typeface="印品黑体" panose="00000500000000000000" pitchFamily="2" charset="-122"/>
                <a:ea typeface="印品黑体" panose="00000500000000000000" pitchFamily="2" charset="-122"/>
              </a:rPr>
              <a:t>CONTENTS</a:t>
            </a:r>
            <a:endParaRPr lang="zh-CN" altLang="en-US" dirty="0">
              <a:solidFill>
                <a:schemeClr val="bg1"/>
              </a:solidFill>
              <a:effectLst>
                <a:outerShdw blurRad="38100" dist="38100" dir="2700000" algn="tl">
                  <a:srgbClr val="000000">
                    <a:alpha val="43137"/>
                  </a:srgbClr>
                </a:outerShdw>
              </a:effectLst>
              <a:latin typeface="印品黑体" panose="00000500000000000000" pitchFamily="2" charset="-122"/>
              <a:ea typeface="印品黑体" panose="00000500000000000000" pitchFamily="2" charset="-122"/>
            </a:endParaRPr>
          </a:p>
        </p:txBody>
      </p:sp>
      <p:grpSp>
        <p:nvGrpSpPr>
          <p:cNvPr id="4" name="组合 3"/>
          <p:cNvGrpSpPr/>
          <p:nvPr/>
        </p:nvGrpSpPr>
        <p:grpSpPr>
          <a:xfrm>
            <a:off x="3535310" y="3638363"/>
            <a:ext cx="1981835" cy="649219"/>
            <a:chOff x="6105714" y="1814326"/>
            <a:chExt cx="1981835" cy="649219"/>
          </a:xfrm>
        </p:grpSpPr>
        <p:sp>
          <p:nvSpPr>
            <p:cNvPr id="6" name="文本框 5"/>
            <p:cNvSpPr txBox="1"/>
            <p:nvPr/>
          </p:nvSpPr>
          <p:spPr>
            <a:xfrm>
              <a:off x="6105714" y="1814326"/>
              <a:ext cx="1981835" cy="398780"/>
            </a:xfrm>
            <a:prstGeom prst="rect">
              <a:avLst/>
            </a:prstGeom>
            <a:noFill/>
          </p:spPr>
          <p:txBody>
            <a:bodyPr wrap="none" rtlCol="0">
              <a:spAutoFit/>
            </a:bodyPr>
            <a:lstStyle/>
            <a:p>
              <a:r>
                <a:rPr lang="en-US" altLang="zh-CN" sz="2000" dirty="0">
                  <a:solidFill>
                    <a:schemeClr val="bg1"/>
                  </a:solidFill>
                  <a:latin typeface="印品黑体" panose="00000500000000000000" pitchFamily="2" charset="-122"/>
                  <a:ea typeface="印品黑体" panose="00000500000000000000" pitchFamily="2" charset="-122"/>
                </a:rPr>
                <a:t>01.</a:t>
              </a:r>
              <a:r>
                <a:rPr lang="zh-CN" altLang="en-US" sz="2000" dirty="0">
                  <a:solidFill>
                    <a:schemeClr val="bg1"/>
                  </a:solidFill>
                  <a:latin typeface="印品黑体" panose="00000500000000000000" pitchFamily="2" charset="-122"/>
                  <a:ea typeface="印品黑体" panose="00000500000000000000" pitchFamily="2" charset="-122"/>
                </a:rPr>
                <a:t>餐饮服务现状</a:t>
              </a:r>
              <a:endParaRPr lang="zh-CN" altLang="en-US" sz="2000" dirty="0">
                <a:solidFill>
                  <a:schemeClr val="bg1"/>
                </a:solidFill>
                <a:latin typeface="印品黑体" panose="00000500000000000000" pitchFamily="2" charset="-122"/>
                <a:ea typeface="印品黑体" panose="00000500000000000000" pitchFamily="2" charset="-122"/>
              </a:endParaRPr>
            </a:p>
          </p:txBody>
        </p:sp>
        <p:sp>
          <p:nvSpPr>
            <p:cNvPr id="28" name="文本框 27"/>
            <p:cNvSpPr txBox="1"/>
            <p:nvPr/>
          </p:nvSpPr>
          <p:spPr>
            <a:xfrm>
              <a:off x="6105714" y="2201935"/>
              <a:ext cx="1667709" cy="261610"/>
            </a:xfrm>
            <a:prstGeom prst="rect">
              <a:avLst/>
            </a:prstGeom>
            <a:noFill/>
          </p:spPr>
          <p:txBody>
            <a:bodyPr wrap="square" rtlCol="0">
              <a:spAutoFit/>
            </a:bodyPr>
            <a:lstStyle/>
            <a:p>
              <a:r>
                <a:rPr lang="zh-CN" altLang="en-US" sz="1100" dirty="0">
                  <a:solidFill>
                    <a:schemeClr val="bg1"/>
                  </a:solidFill>
                  <a:latin typeface="印品黑体" panose="00000500000000000000" pitchFamily="2" charset="-122"/>
                  <a:ea typeface="印品黑体" panose="00000500000000000000" pitchFamily="2" charset="-122"/>
                </a:rPr>
                <a:t>此处添加标题描述文本</a:t>
              </a:r>
              <a:endParaRPr lang="zh-CN" altLang="en-US" sz="1100" dirty="0">
                <a:solidFill>
                  <a:schemeClr val="bg1"/>
                </a:solidFill>
                <a:latin typeface="印品黑体" panose="00000500000000000000" pitchFamily="2" charset="-122"/>
                <a:ea typeface="印品黑体" panose="00000500000000000000" pitchFamily="2" charset="-122"/>
              </a:endParaRPr>
            </a:p>
          </p:txBody>
        </p:sp>
      </p:grpSp>
      <p:grpSp>
        <p:nvGrpSpPr>
          <p:cNvPr id="15" name="组合 14"/>
          <p:cNvGrpSpPr/>
          <p:nvPr/>
        </p:nvGrpSpPr>
        <p:grpSpPr>
          <a:xfrm>
            <a:off x="6510738" y="3638363"/>
            <a:ext cx="1772285" cy="649219"/>
            <a:chOff x="9081142" y="1814326"/>
            <a:chExt cx="1772285" cy="649219"/>
          </a:xfrm>
        </p:grpSpPr>
        <p:sp>
          <p:nvSpPr>
            <p:cNvPr id="100" name="文本框 99"/>
            <p:cNvSpPr txBox="1"/>
            <p:nvPr/>
          </p:nvSpPr>
          <p:spPr>
            <a:xfrm>
              <a:off x="9081142" y="1814326"/>
              <a:ext cx="1772285" cy="398780"/>
            </a:xfrm>
            <a:prstGeom prst="rect">
              <a:avLst/>
            </a:prstGeom>
            <a:noFill/>
          </p:spPr>
          <p:txBody>
            <a:bodyPr wrap="none" rtlCol="0">
              <a:spAutoFit/>
            </a:bodyPr>
            <a:lstStyle/>
            <a:p>
              <a:r>
                <a:rPr lang="en-US" altLang="zh-CN" sz="2000" dirty="0">
                  <a:solidFill>
                    <a:schemeClr val="bg1"/>
                  </a:solidFill>
                  <a:latin typeface="印品黑体" panose="00000500000000000000" pitchFamily="2" charset="-122"/>
                  <a:ea typeface="印品黑体" panose="00000500000000000000" pitchFamily="2" charset="-122"/>
                </a:rPr>
                <a:t>02.</a:t>
              </a:r>
              <a:r>
                <a:rPr lang="zh-CN" altLang="en-US" sz="2000" dirty="0">
                  <a:solidFill>
                    <a:schemeClr val="bg1"/>
                  </a:solidFill>
                  <a:latin typeface="印品黑体" panose="00000500000000000000" pitchFamily="2" charset="-122"/>
                  <a:ea typeface="印品黑体" panose="00000500000000000000" pitchFamily="2" charset="-122"/>
                </a:rPr>
                <a:t>服务标准化</a:t>
              </a:r>
              <a:endParaRPr lang="zh-CN" altLang="en-US" sz="2000" dirty="0">
                <a:solidFill>
                  <a:schemeClr val="bg1"/>
                </a:solidFill>
                <a:latin typeface="印品黑体" panose="00000500000000000000" pitchFamily="2" charset="-122"/>
                <a:ea typeface="印品黑体" panose="00000500000000000000" pitchFamily="2" charset="-122"/>
              </a:endParaRPr>
            </a:p>
          </p:txBody>
        </p:sp>
        <p:sp>
          <p:nvSpPr>
            <p:cNvPr id="109" name="文本框 108"/>
            <p:cNvSpPr txBox="1"/>
            <p:nvPr/>
          </p:nvSpPr>
          <p:spPr>
            <a:xfrm>
              <a:off x="9081142" y="2201935"/>
              <a:ext cx="1667709" cy="261610"/>
            </a:xfrm>
            <a:prstGeom prst="rect">
              <a:avLst/>
            </a:prstGeom>
            <a:noFill/>
          </p:spPr>
          <p:txBody>
            <a:bodyPr wrap="square" rtlCol="0">
              <a:spAutoFit/>
            </a:bodyPr>
            <a:lstStyle/>
            <a:p>
              <a:r>
                <a:rPr lang="zh-CN" altLang="en-US" sz="1100" dirty="0">
                  <a:solidFill>
                    <a:schemeClr val="bg1"/>
                  </a:solidFill>
                  <a:latin typeface="印品黑体" panose="00000500000000000000" pitchFamily="2" charset="-122"/>
                  <a:ea typeface="印品黑体" panose="00000500000000000000" pitchFamily="2" charset="-122"/>
                </a:rPr>
                <a:t>此处添加标题描述文本</a:t>
              </a:r>
              <a:endParaRPr lang="zh-CN" altLang="en-US" sz="1100" dirty="0">
                <a:solidFill>
                  <a:schemeClr val="bg1"/>
                </a:solidFill>
                <a:latin typeface="印品黑体" panose="00000500000000000000" pitchFamily="2" charset="-122"/>
                <a:ea typeface="印品黑体" panose="00000500000000000000" pitchFamily="2" charset="-122"/>
              </a:endParaRPr>
            </a:p>
          </p:txBody>
        </p:sp>
      </p:grpSp>
      <p:grpSp>
        <p:nvGrpSpPr>
          <p:cNvPr id="16" name="组合 15"/>
          <p:cNvGrpSpPr/>
          <p:nvPr/>
        </p:nvGrpSpPr>
        <p:grpSpPr>
          <a:xfrm>
            <a:off x="9486166" y="3638363"/>
            <a:ext cx="1667709" cy="649219"/>
            <a:chOff x="6105714" y="3155990"/>
            <a:chExt cx="1667709" cy="649219"/>
          </a:xfrm>
        </p:grpSpPr>
        <p:sp>
          <p:nvSpPr>
            <p:cNvPr id="110" name="文本框 109"/>
            <p:cNvSpPr txBox="1"/>
            <p:nvPr/>
          </p:nvSpPr>
          <p:spPr>
            <a:xfrm>
              <a:off x="6105714" y="3155990"/>
              <a:ext cx="1517650" cy="398780"/>
            </a:xfrm>
            <a:prstGeom prst="rect">
              <a:avLst/>
            </a:prstGeom>
            <a:noFill/>
          </p:spPr>
          <p:txBody>
            <a:bodyPr wrap="none" rtlCol="0">
              <a:spAutoFit/>
            </a:bodyPr>
            <a:lstStyle/>
            <a:p>
              <a:r>
                <a:rPr lang="en-US" altLang="zh-CN" sz="2000" dirty="0">
                  <a:solidFill>
                    <a:schemeClr val="bg1"/>
                  </a:solidFill>
                  <a:latin typeface="印品黑体" panose="00000500000000000000" pitchFamily="2" charset="-122"/>
                  <a:ea typeface="印品黑体" panose="00000500000000000000" pitchFamily="2" charset="-122"/>
                </a:rPr>
                <a:t>03.</a:t>
              </a:r>
              <a:r>
                <a:rPr lang="zh-CN" altLang="en-US" sz="2000" dirty="0">
                  <a:solidFill>
                    <a:schemeClr val="bg1"/>
                  </a:solidFill>
                  <a:latin typeface="印品黑体" panose="00000500000000000000" pitchFamily="2" charset="-122"/>
                  <a:ea typeface="印品黑体" panose="00000500000000000000" pitchFamily="2" charset="-122"/>
                </a:rPr>
                <a:t>解决方式</a:t>
              </a:r>
              <a:endParaRPr lang="zh-CN" altLang="en-US" sz="2000" dirty="0">
                <a:solidFill>
                  <a:schemeClr val="bg1"/>
                </a:solidFill>
                <a:latin typeface="印品黑体" panose="00000500000000000000" pitchFamily="2" charset="-122"/>
                <a:ea typeface="印品黑体" panose="00000500000000000000" pitchFamily="2" charset="-122"/>
              </a:endParaRPr>
            </a:p>
          </p:txBody>
        </p:sp>
        <p:sp>
          <p:nvSpPr>
            <p:cNvPr id="119" name="文本框 118"/>
            <p:cNvSpPr txBox="1"/>
            <p:nvPr/>
          </p:nvSpPr>
          <p:spPr>
            <a:xfrm>
              <a:off x="6105714" y="3543599"/>
              <a:ext cx="1667709" cy="261610"/>
            </a:xfrm>
            <a:prstGeom prst="rect">
              <a:avLst/>
            </a:prstGeom>
            <a:noFill/>
          </p:spPr>
          <p:txBody>
            <a:bodyPr wrap="square" rtlCol="0">
              <a:spAutoFit/>
            </a:bodyPr>
            <a:lstStyle/>
            <a:p>
              <a:r>
                <a:rPr lang="zh-CN" altLang="en-US" sz="1100" dirty="0">
                  <a:solidFill>
                    <a:schemeClr val="bg1"/>
                  </a:solidFill>
                  <a:latin typeface="印品黑体" panose="00000500000000000000" pitchFamily="2" charset="-122"/>
                  <a:ea typeface="印品黑体" panose="00000500000000000000" pitchFamily="2" charset="-122"/>
                </a:rPr>
                <a:t>此处添加标题描述文本</a:t>
              </a:r>
              <a:endParaRPr lang="zh-CN" altLang="en-US" sz="1100" dirty="0">
                <a:solidFill>
                  <a:schemeClr val="bg1"/>
                </a:solidFill>
                <a:latin typeface="印品黑体" panose="00000500000000000000" pitchFamily="2" charset="-122"/>
                <a:ea typeface="印品黑体" panose="00000500000000000000" pitchFamily="2" charset="-122"/>
              </a:endParaRPr>
            </a:p>
          </p:txBody>
        </p:sp>
      </p:grpSp>
      <p:grpSp>
        <p:nvGrpSpPr>
          <p:cNvPr id="17" name="组合 16"/>
          <p:cNvGrpSpPr/>
          <p:nvPr/>
        </p:nvGrpSpPr>
        <p:grpSpPr>
          <a:xfrm>
            <a:off x="3579884" y="4741409"/>
            <a:ext cx="1667709" cy="649219"/>
            <a:chOff x="9081142" y="3155990"/>
            <a:chExt cx="1667709" cy="649219"/>
          </a:xfrm>
        </p:grpSpPr>
        <p:sp>
          <p:nvSpPr>
            <p:cNvPr id="120" name="文本框 119"/>
            <p:cNvSpPr txBox="1"/>
            <p:nvPr/>
          </p:nvSpPr>
          <p:spPr>
            <a:xfrm>
              <a:off x="9081142" y="3155990"/>
              <a:ext cx="1525270" cy="398780"/>
            </a:xfrm>
            <a:prstGeom prst="rect">
              <a:avLst/>
            </a:prstGeom>
            <a:noFill/>
          </p:spPr>
          <p:txBody>
            <a:bodyPr wrap="none" rtlCol="0">
              <a:spAutoFit/>
            </a:bodyPr>
            <a:lstStyle/>
            <a:p>
              <a:r>
                <a:rPr lang="en-US" altLang="zh-CN" sz="2000" dirty="0">
                  <a:solidFill>
                    <a:schemeClr val="bg1"/>
                  </a:solidFill>
                  <a:latin typeface="印品黑体" panose="00000500000000000000" pitchFamily="2" charset="-122"/>
                  <a:ea typeface="印品黑体" panose="00000500000000000000" pitchFamily="2" charset="-122"/>
                </a:rPr>
                <a:t>04.</a:t>
              </a:r>
              <a:r>
                <a:rPr lang="zh-CN" altLang="en-US" sz="2000" dirty="0">
                  <a:solidFill>
                    <a:schemeClr val="bg1"/>
                  </a:solidFill>
                  <a:latin typeface="印品黑体" panose="00000500000000000000" pitchFamily="2" charset="-122"/>
                  <a:ea typeface="印品黑体" panose="00000500000000000000" pitchFamily="2" charset="-122"/>
                </a:rPr>
                <a:t>招商规则</a:t>
              </a:r>
              <a:endParaRPr lang="zh-CN" altLang="en-US" sz="2000" dirty="0">
                <a:solidFill>
                  <a:schemeClr val="bg1"/>
                </a:solidFill>
                <a:latin typeface="印品黑体" panose="00000500000000000000" pitchFamily="2" charset="-122"/>
                <a:ea typeface="印品黑体" panose="00000500000000000000" pitchFamily="2" charset="-122"/>
              </a:endParaRPr>
            </a:p>
          </p:txBody>
        </p:sp>
        <p:sp>
          <p:nvSpPr>
            <p:cNvPr id="129" name="文本框 128"/>
            <p:cNvSpPr txBox="1"/>
            <p:nvPr/>
          </p:nvSpPr>
          <p:spPr>
            <a:xfrm>
              <a:off x="9081142" y="3543599"/>
              <a:ext cx="1667709" cy="261610"/>
            </a:xfrm>
            <a:prstGeom prst="rect">
              <a:avLst/>
            </a:prstGeom>
            <a:noFill/>
          </p:spPr>
          <p:txBody>
            <a:bodyPr wrap="square" rtlCol="0">
              <a:spAutoFit/>
            </a:bodyPr>
            <a:lstStyle/>
            <a:p>
              <a:r>
                <a:rPr lang="zh-CN" altLang="en-US" sz="1100" dirty="0">
                  <a:solidFill>
                    <a:schemeClr val="bg1"/>
                  </a:solidFill>
                  <a:latin typeface="印品黑体" panose="00000500000000000000" pitchFamily="2" charset="-122"/>
                  <a:ea typeface="印品黑体" panose="00000500000000000000" pitchFamily="2" charset="-122"/>
                </a:rPr>
                <a:t>此处添加标题描述文本</a:t>
              </a:r>
              <a:endParaRPr lang="zh-CN" altLang="en-US" sz="1100" dirty="0">
                <a:solidFill>
                  <a:schemeClr val="bg1"/>
                </a:solidFill>
                <a:latin typeface="印品黑体" panose="00000500000000000000" pitchFamily="2" charset="-122"/>
                <a:ea typeface="印品黑体" panose="00000500000000000000" pitchFamily="2" charset="-122"/>
              </a:endParaRPr>
            </a:p>
          </p:txBody>
        </p:sp>
      </p:grpSp>
      <p:grpSp>
        <p:nvGrpSpPr>
          <p:cNvPr id="18" name="组合 17"/>
          <p:cNvGrpSpPr/>
          <p:nvPr/>
        </p:nvGrpSpPr>
        <p:grpSpPr>
          <a:xfrm>
            <a:off x="6510738" y="4741409"/>
            <a:ext cx="1667709" cy="649219"/>
            <a:chOff x="6105714" y="4497654"/>
            <a:chExt cx="1667709" cy="649219"/>
          </a:xfrm>
        </p:grpSpPr>
        <p:sp>
          <p:nvSpPr>
            <p:cNvPr id="130" name="文本框 129"/>
            <p:cNvSpPr txBox="1"/>
            <p:nvPr/>
          </p:nvSpPr>
          <p:spPr>
            <a:xfrm>
              <a:off x="6105714" y="4497654"/>
              <a:ext cx="659130" cy="398780"/>
            </a:xfrm>
            <a:prstGeom prst="rect">
              <a:avLst/>
            </a:prstGeom>
            <a:noFill/>
          </p:spPr>
          <p:txBody>
            <a:bodyPr wrap="none" rtlCol="0">
              <a:spAutoFit/>
            </a:bodyPr>
            <a:lstStyle/>
            <a:p>
              <a:r>
                <a:rPr lang="en-US" altLang="zh-CN" sz="2000" dirty="0">
                  <a:solidFill>
                    <a:schemeClr val="bg1"/>
                  </a:solidFill>
                  <a:latin typeface="印品黑体" panose="00000500000000000000" pitchFamily="2" charset="-122"/>
                  <a:ea typeface="印品黑体" panose="00000500000000000000" pitchFamily="2" charset="-122"/>
                </a:rPr>
                <a:t>05....</a:t>
              </a:r>
              <a:endParaRPr lang="en-US" altLang="zh-CN" sz="2000" dirty="0">
                <a:solidFill>
                  <a:schemeClr val="bg1"/>
                </a:solidFill>
                <a:latin typeface="印品黑体" panose="00000500000000000000" pitchFamily="2" charset="-122"/>
                <a:ea typeface="印品黑体" panose="00000500000000000000" pitchFamily="2" charset="-122"/>
              </a:endParaRPr>
            </a:p>
          </p:txBody>
        </p:sp>
        <p:sp>
          <p:nvSpPr>
            <p:cNvPr id="139" name="文本框 138"/>
            <p:cNvSpPr txBox="1"/>
            <p:nvPr/>
          </p:nvSpPr>
          <p:spPr>
            <a:xfrm>
              <a:off x="6105714" y="4885263"/>
              <a:ext cx="1667709" cy="261610"/>
            </a:xfrm>
            <a:prstGeom prst="rect">
              <a:avLst/>
            </a:prstGeom>
            <a:noFill/>
          </p:spPr>
          <p:txBody>
            <a:bodyPr wrap="square" rtlCol="0">
              <a:spAutoFit/>
            </a:bodyPr>
            <a:lstStyle/>
            <a:p>
              <a:r>
                <a:rPr lang="zh-CN" altLang="en-US" sz="1100" dirty="0">
                  <a:solidFill>
                    <a:schemeClr val="bg1"/>
                  </a:solidFill>
                  <a:latin typeface="印品黑体" panose="00000500000000000000" pitchFamily="2" charset="-122"/>
                  <a:ea typeface="印品黑体" panose="00000500000000000000" pitchFamily="2" charset="-122"/>
                </a:rPr>
                <a:t>此处添加标题描述文本</a:t>
              </a:r>
              <a:endParaRPr lang="zh-CN" altLang="en-US" sz="1100" dirty="0">
                <a:solidFill>
                  <a:schemeClr val="bg1"/>
                </a:solidFill>
                <a:latin typeface="印品黑体" panose="00000500000000000000" pitchFamily="2" charset="-122"/>
                <a:ea typeface="印品黑体" panose="00000500000000000000" pitchFamily="2" charset="-122"/>
              </a:endParaRPr>
            </a:p>
          </p:txBody>
        </p:sp>
      </p:grpSp>
      <p:grpSp>
        <p:nvGrpSpPr>
          <p:cNvPr id="19" name="组合 18"/>
          <p:cNvGrpSpPr/>
          <p:nvPr/>
        </p:nvGrpSpPr>
        <p:grpSpPr>
          <a:xfrm>
            <a:off x="9543139" y="4741409"/>
            <a:ext cx="1667709" cy="649219"/>
            <a:chOff x="9081142" y="4497654"/>
            <a:chExt cx="1667709" cy="649219"/>
          </a:xfrm>
        </p:grpSpPr>
        <p:sp>
          <p:nvSpPr>
            <p:cNvPr id="140" name="文本框 139"/>
            <p:cNvSpPr txBox="1"/>
            <p:nvPr/>
          </p:nvSpPr>
          <p:spPr>
            <a:xfrm>
              <a:off x="9081142" y="4497654"/>
              <a:ext cx="659765" cy="398780"/>
            </a:xfrm>
            <a:prstGeom prst="rect">
              <a:avLst/>
            </a:prstGeom>
            <a:noFill/>
          </p:spPr>
          <p:txBody>
            <a:bodyPr wrap="none" rtlCol="0">
              <a:spAutoFit/>
            </a:bodyPr>
            <a:lstStyle/>
            <a:p>
              <a:r>
                <a:rPr lang="en-US" altLang="zh-CN" sz="2000" dirty="0">
                  <a:solidFill>
                    <a:schemeClr val="bg1"/>
                  </a:solidFill>
                  <a:latin typeface="印品黑体" panose="00000500000000000000" pitchFamily="2" charset="-122"/>
                  <a:ea typeface="印品黑体" panose="00000500000000000000" pitchFamily="2" charset="-122"/>
                </a:rPr>
                <a:t>06....</a:t>
              </a:r>
              <a:endParaRPr lang="en-US" altLang="zh-CN" sz="2000" dirty="0">
                <a:solidFill>
                  <a:schemeClr val="bg1"/>
                </a:solidFill>
                <a:latin typeface="印品黑体" panose="00000500000000000000" pitchFamily="2" charset="-122"/>
                <a:ea typeface="印品黑体" panose="00000500000000000000" pitchFamily="2" charset="-122"/>
              </a:endParaRPr>
            </a:p>
          </p:txBody>
        </p:sp>
        <p:sp>
          <p:nvSpPr>
            <p:cNvPr id="149" name="文本框 148"/>
            <p:cNvSpPr txBox="1"/>
            <p:nvPr/>
          </p:nvSpPr>
          <p:spPr>
            <a:xfrm>
              <a:off x="9081142" y="4885263"/>
              <a:ext cx="1667709" cy="261610"/>
            </a:xfrm>
            <a:prstGeom prst="rect">
              <a:avLst/>
            </a:prstGeom>
            <a:noFill/>
          </p:spPr>
          <p:txBody>
            <a:bodyPr wrap="square" rtlCol="0">
              <a:spAutoFit/>
            </a:bodyPr>
            <a:lstStyle/>
            <a:p>
              <a:r>
                <a:rPr lang="zh-CN" altLang="en-US" sz="1100" dirty="0">
                  <a:solidFill>
                    <a:schemeClr val="bg1"/>
                  </a:solidFill>
                  <a:latin typeface="印品黑体" panose="00000500000000000000" pitchFamily="2" charset="-122"/>
                  <a:ea typeface="印品黑体" panose="00000500000000000000" pitchFamily="2" charset="-122"/>
                </a:rPr>
                <a:t>此处添加标题描述文本</a:t>
              </a:r>
              <a:endParaRPr lang="zh-CN" altLang="en-US" sz="1100" dirty="0">
                <a:solidFill>
                  <a:schemeClr val="bg1"/>
                </a:solidFill>
                <a:latin typeface="印品黑体" panose="00000500000000000000" pitchFamily="2" charset="-122"/>
                <a:ea typeface="印品黑体" panose="00000500000000000000" pitchFamily="2" charset="-122"/>
              </a:endParaRPr>
            </a:p>
          </p:txBody>
        </p:sp>
      </p:grpSp>
      <p:grpSp>
        <p:nvGrpSpPr>
          <p:cNvPr id="12" name="组合 11"/>
          <p:cNvGrpSpPr/>
          <p:nvPr/>
        </p:nvGrpSpPr>
        <p:grpSpPr>
          <a:xfrm>
            <a:off x="8851013" y="4777728"/>
            <a:ext cx="576580" cy="576580"/>
            <a:chOff x="8410801" y="4547442"/>
            <a:chExt cx="576580" cy="576580"/>
          </a:xfrm>
          <a:solidFill>
            <a:schemeClr val="bg1"/>
          </a:solidFill>
        </p:grpSpPr>
        <p:sp>
          <p:nvSpPr>
            <p:cNvPr id="142" name="圆角矩形 141"/>
            <p:cNvSpPr/>
            <p:nvPr/>
          </p:nvSpPr>
          <p:spPr>
            <a:xfrm>
              <a:off x="8410801" y="4547442"/>
              <a:ext cx="576580" cy="576580"/>
            </a:xfrm>
            <a:prstGeom prst="roundRect">
              <a:avLst>
                <a:gd name="adj" fmla="val 9467"/>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172" name="Freeform 173"/>
            <p:cNvSpPr>
              <a:spLocks noEditPoints="1"/>
            </p:cNvSpPr>
            <p:nvPr/>
          </p:nvSpPr>
          <p:spPr bwMode="auto">
            <a:xfrm>
              <a:off x="8512025" y="4689920"/>
              <a:ext cx="367449" cy="327131"/>
            </a:xfrm>
            <a:custGeom>
              <a:avLst/>
              <a:gdLst>
                <a:gd name="T0" fmla="*/ 63 w 170"/>
                <a:gd name="T1" fmla="*/ 115 h 151"/>
                <a:gd name="T2" fmla="*/ 33 w 170"/>
                <a:gd name="T3" fmla="*/ 146 h 151"/>
                <a:gd name="T4" fmla="*/ 33 w 170"/>
                <a:gd name="T5" fmla="*/ 150 h 151"/>
                <a:gd name="T6" fmla="*/ 35 w 170"/>
                <a:gd name="T7" fmla="*/ 151 h 151"/>
                <a:gd name="T8" fmla="*/ 37 w 170"/>
                <a:gd name="T9" fmla="*/ 150 h 151"/>
                <a:gd name="T10" fmla="*/ 67 w 170"/>
                <a:gd name="T11" fmla="*/ 120 h 151"/>
                <a:gd name="T12" fmla="*/ 67 w 170"/>
                <a:gd name="T13" fmla="*/ 115 h 151"/>
                <a:gd name="T14" fmla="*/ 63 w 170"/>
                <a:gd name="T15" fmla="*/ 115 h 151"/>
                <a:gd name="T16" fmla="*/ 107 w 170"/>
                <a:gd name="T17" fmla="*/ 115 h 151"/>
                <a:gd name="T18" fmla="*/ 103 w 170"/>
                <a:gd name="T19" fmla="*/ 115 h 151"/>
                <a:gd name="T20" fmla="*/ 103 w 170"/>
                <a:gd name="T21" fmla="*/ 120 h 151"/>
                <a:gd name="T22" fmla="*/ 133 w 170"/>
                <a:gd name="T23" fmla="*/ 150 h 151"/>
                <a:gd name="T24" fmla="*/ 135 w 170"/>
                <a:gd name="T25" fmla="*/ 151 h 151"/>
                <a:gd name="T26" fmla="*/ 137 w 170"/>
                <a:gd name="T27" fmla="*/ 150 h 151"/>
                <a:gd name="T28" fmla="*/ 137 w 170"/>
                <a:gd name="T29" fmla="*/ 146 h 151"/>
                <a:gd name="T30" fmla="*/ 107 w 170"/>
                <a:gd name="T31" fmla="*/ 115 h 151"/>
                <a:gd name="T32" fmla="*/ 41 w 170"/>
                <a:gd name="T33" fmla="*/ 74 h 151"/>
                <a:gd name="T34" fmla="*/ 44 w 170"/>
                <a:gd name="T35" fmla="*/ 74 h 151"/>
                <a:gd name="T36" fmla="*/ 72 w 170"/>
                <a:gd name="T37" fmla="*/ 46 h 151"/>
                <a:gd name="T38" fmla="*/ 92 w 170"/>
                <a:gd name="T39" fmla="*/ 66 h 151"/>
                <a:gd name="T40" fmla="*/ 95 w 170"/>
                <a:gd name="T41" fmla="*/ 67 h 151"/>
                <a:gd name="T42" fmla="*/ 97 w 170"/>
                <a:gd name="T43" fmla="*/ 66 h 151"/>
                <a:gd name="T44" fmla="*/ 131 w 170"/>
                <a:gd name="T45" fmla="*/ 32 h 151"/>
                <a:gd name="T46" fmla="*/ 131 w 170"/>
                <a:gd name="T47" fmla="*/ 28 h 151"/>
                <a:gd name="T48" fmla="*/ 127 w 170"/>
                <a:gd name="T49" fmla="*/ 28 h 151"/>
                <a:gd name="T50" fmla="*/ 95 w 170"/>
                <a:gd name="T51" fmla="*/ 60 h 151"/>
                <a:gd name="T52" fmla="*/ 74 w 170"/>
                <a:gd name="T53" fmla="*/ 39 h 151"/>
                <a:gd name="T54" fmla="*/ 72 w 170"/>
                <a:gd name="T55" fmla="*/ 38 h 151"/>
                <a:gd name="T56" fmla="*/ 69 w 170"/>
                <a:gd name="T57" fmla="*/ 39 h 151"/>
                <a:gd name="T58" fmla="*/ 39 w 170"/>
                <a:gd name="T59" fmla="*/ 69 h 151"/>
                <a:gd name="T60" fmla="*/ 39 w 170"/>
                <a:gd name="T61" fmla="*/ 74 h 151"/>
                <a:gd name="T62" fmla="*/ 41 w 170"/>
                <a:gd name="T63" fmla="*/ 74 h 151"/>
                <a:gd name="T64" fmla="*/ 167 w 170"/>
                <a:gd name="T65" fmla="*/ 103 h 151"/>
                <a:gd name="T66" fmla="*/ 154 w 170"/>
                <a:gd name="T67" fmla="*/ 103 h 151"/>
                <a:gd name="T68" fmla="*/ 154 w 170"/>
                <a:gd name="T69" fmla="*/ 6 h 151"/>
                <a:gd name="T70" fmla="*/ 167 w 170"/>
                <a:gd name="T71" fmla="*/ 6 h 151"/>
                <a:gd name="T72" fmla="*/ 170 w 170"/>
                <a:gd name="T73" fmla="*/ 3 h 151"/>
                <a:gd name="T74" fmla="*/ 167 w 170"/>
                <a:gd name="T75" fmla="*/ 0 h 151"/>
                <a:gd name="T76" fmla="*/ 151 w 170"/>
                <a:gd name="T77" fmla="*/ 0 h 151"/>
                <a:gd name="T78" fmla="*/ 19 w 170"/>
                <a:gd name="T79" fmla="*/ 0 h 151"/>
                <a:gd name="T80" fmla="*/ 3 w 170"/>
                <a:gd name="T81" fmla="*/ 0 h 151"/>
                <a:gd name="T82" fmla="*/ 0 w 170"/>
                <a:gd name="T83" fmla="*/ 3 h 151"/>
                <a:gd name="T84" fmla="*/ 3 w 170"/>
                <a:gd name="T85" fmla="*/ 6 h 151"/>
                <a:gd name="T86" fmla="*/ 16 w 170"/>
                <a:gd name="T87" fmla="*/ 6 h 151"/>
                <a:gd name="T88" fmla="*/ 16 w 170"/>
                <a:gd name="T89" fmla="*/ 103 h 151"/>
                <a:gd name="T90" fmla="*/ 3 w 170"/>
                <a:gd name="T91" fmla="*/ 103 h 151"/>
                <a:gd name="T92" fmla="*/ 0 w 170"/>
                <a:gd name="T93" fmla="*/ 106 h 151"/>
                <a:gd name="T94" fmla="*/ 3 w 170"/>
                <a:gd name="T95" fmla="*/ 109 h 151"/>
                <a:gd name="T96" fmla="*/ 19 w 170"/>
                <a:gd name="T97" fmla="*/ 109 h 151"/>
                <a:gd name="T98" fmla="*/ 151 w 170"/>
                <a:gd name="T99" fmla="*/ 109 h 151"/>
                <a:gd name="T100" fmla="*/ 167 w 170"/>
                <a:gd name="T101" fmla="*/ 109 h 151"/>
                <a:gd name="T102" fmla="*/ 170 w 170"/>
                <a:gd name="T103" fmla="*/ 106 h 151"/>
                <a:gd name="T104" fmla="*/ 167 w 170"/>
                <a:gd name="T105" fmla="*/ 103 h 151"/>
                <a:gd name="T106" fmla="*/ 148 w 170"/>
                <a:gd name="T107" fmla="*/ 103 h 151"/>
                <a:gd name="T108" fmla="*/ 22 w 170"/>
                <a:gd name="T109" fmla="*/ 103 h 151"/>
                <a:gd name="T110" fmla="*/ 22 w 170"/>
                <a:gd name="T111" fmla="*/ 6 h 151"/>
                <a:gd name="T112" fmla="*/ 148 w 170"/>
                <a:gd name="T113" fmla="*/ 6 h 151"/>
                <a:gd name="T114" fmla="*/ 148 w 170"/>
                <a:gd name="T115" fmla="*/ 10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0" h="151">
                  <a:moveTo>
                    <a:pt x="63" y="115"/>
                  </a:moveTo>
                  <a:cubicBezTo>
                    <a:pt x="33" y="146"/>
                    <a:pt x="33" y="146"/>
                    <a:pt x="33" y="146"/>
                  </a:cubicBezTo>
                  <a:cubicBezTo>
                    <a:pt x="32" y="147"/>
                    <a:pt x="32" y="149"/>
                    <a:pt x="33" y="150"/>
                  </a:cubicBezTo>
                  <a:cubicBezTo>
                    <a:pt x="33" y="150"/>
                    <a:pt x="34" y="151"/>
                    <a:pt x="35" y="151"/>
                  </a:cubicBezTo>
                  <a:cubicBezTo>
                    <a:pt x="36" y="151"/>
                    <a:pt x="36" y="150"/>
                    <a:pt x="37" y="150"/>
                  </a:cubicBezTo>
                  <a:cubicBezTo>
                    <a:pt x="67" y="120"/>
                    <a:pt x="67" y="120"/>
                    <a:pt x="67" y="120"/>
                  </a:cubicBezTo>
                  <a:cubicBezTo>
                    <a:pt x="69" y="119"/>
                    <a:pt x="69" y="117"/>
                    <a:pt x="67" y="115"/>
                  </a:cubicBezTo>
                  <a:cubicBezTo>
                    <a:pt x="66" y="114"/>
                    <a:pt x="64" y="114"/>
                    <a:pt x="63" y="115"/>
                  </a:cubicBezTo>
                  <a:close/>
                  <a:moveTo>
                    <a:pt x="107" y="115"/>
                  </a:moveTo>
                  <a:cubicBezTo>
                    <a:pt x="106" y="114"/>
                    <a:pt x="104" y="114"/>
                    <a:pt x="103" y="115"/>
                  </a:cubicBezTo>
                  <a:cubicBezTo>
                    <a:pt x="102" y="117"/>
                    <a:pt x="102" y="119"/>
                    <a:pt x="103" y="120"/>
                  </a:cubicBezTo>
                  <a:cubicBezTo>
                    <a:pt x="133" y="150"/>
                    <a:pt x="133" y="150"/>
                    <a:pt x="133" y="150"/>
                  </a:cubicBezTo>
                  <a:cubicBezTo>
                    <a:pt x="134" y="150"/>
                    <a:pt x="134" y="151"/>
                    <a:pt x="135" y="151"/>
                  </a:cubicBezTo>
                  <a:cubicBezTo>
                    <a:pt x="136" y="151"/>
                    <a:pt x="137" y="150"/>
                    <a:pt x="137" y="150"/>
                  </a:cubicBezTo>
                  <a:cubicBezTo>
                    <a:pt x="139" y="149"/>
                    <a:pt x="139" y="147"/>
                    <a:pt x="137" y="146"/>
                  </a:cubicBezTo>
                  <a:lnTo>
                    <a:pt x="107" y="115"/>
                  </a:lnTo>
                  <a:close/>
                  <a:moveTo>
                    <a:pt x="41" y="74"/>
                  </a:moveTo>
                  <a:cubicBezTo>
                    <a:pt x="42" y="74"/>
                    <a:pt x="43" y="74"/>
                    <a:pt x="44" y="74"/>
                  </a:cubicBezTo>
                  <a:cubicBezTo>
                    <a:pt x="72" y="46"/>
                    <a:pt x="72" y="46"/>
                    <a:pt x="72" y="46"/>
                  </a:cubicBezTo>
                  <a:cubicBezTo>
                    <a:pt x="92" y="66"/>
                    <a:pt x="92" y="66"/>
                    <a:pt x="92" y="66"/>
                  </a:cubicBezTo>
                  <a:cubicBezTo>
                    <a:pt x="93" y="67"/>
                    <a:pt x="94" y="67"/>
                    <a:pt x="95" y="67"/>
                  </a:cubicBezTo>
                  <a:cubicBezTo>
                    <a:pt x="95" y="67"/>
                    <a:pt x="96" y="67"/>
                    <a:pt x="97" y="66"/>
                  </a:cubicBezTo>
                  <a:cubicBezTo>
                    <a:pt x="131" y="32"/>
                    <a:pt x="131" y="32"/>
                    <a:pt x="131" y="32"/>
                  </a:cubicBezTo>
                  <a:cubicBezTo>
                    <a:pt x="132" y="31"/>
                    <a:pt x="132" y="29"/>
                    <a:pt x="131" y="28"/>
                  </a:cubicBezTo>
                  <a:cubicBezTo>
                    <a:pt x="130" y="27"/>
                    <a:pt x="128" y="27"/>
                    <a:pt x="127" y="28"/>
                  </a:cubicBezTo>
                  <a:cubicBezTo>
                    <a:pt x="95" y="60"/>
                    <a:pt x="95" y="60"/>
                    <a:pt x="95" y="60"/>
                  </a:cubicBezTo>
                  <a:cubicBezTo>
                    <a:pt x="74" y="39"/>
                    <a:pt x="74" y="39"/>
                    <a:pt x="74" y="39"/>
                  </a:cubicBezTo>
                  <a:cubicBezTo>
                    <a:pt x="73" y="39"/>
                    <a:pt x="72" y="38"/>
                    <a:pt x="72" y="38"/>
                  </a:cubicBezTo>
                  <a:cubicBezTo>
                    <a:pt x="71" y="38"/>
                    <a:pt x="70" y="39"/>
                    <a:pt x="69" y="39"/>
                  </a:cubicBezTo>
                  <a:cubicBezTo>
                    <a:pt x="39" y="69"/>
                    <a:pt x="39" y="69"/>
                    <a:pt x="39" y="69"/>
                  </a:cubicBezTo>
                  <a:cubicBezTo>
                    <a:pt x="38" y="71"/>
                    <a:pt x="38" y="72"/>
                    <a:pt x="39" y="74"/>
                  </a:cubicBezTo>
                  <a:cubicBezTo>
                    <a:pt x="40" y="74"/>
                    <a:pt x="41" y="74"/>
                    <a:pt x="41" y="74"/>
                  </a:cubicBezTo>
                  <a:close/>
                  <a:moveTo>
                    <a:pt x="167" y="103"/>
                  </a:moveTo>
                  <a:cubicBezTo>
                    <a:pt x="154" y="103"/>
                    <a:pt x="154" y="103"/>
                    <a:pt x="154" y="103"/>
                  </a:cubicBezTo>
                  <a:cubicBezTo>
                    <a:pt x="154" y="6"/>
                    <a:pt x="154" y="6"/>
                    <a:pt x="154" y="6"/>
                  </a:cubicBezTo>
                  <a:cubicBezTo>
                    <a:pt x="167" y="6"/>
                    <a:pt x="167" y="6"/>
                    <a:pt x="167" y="6"/>
                  </a:cubicBezTo>
                  <a:cubicBezTo>
                    <a:pt x="169" y="6"/>
                    <a:pt x="170" y="5"/>
                    <a:pt x="170" y="3"/>
                  </a:cubicBezTo>
                  <a:cubicBezTo>
                    <a:pt x="170" y="1"/>
                    <a:pt x="169" y="0"/>
                    <a:pt x="167" y="0"/>
                  </a:cubicBezTo>
                  <a:cubicBezTo>
                    <a:pt x="151" y="0"/>
                    <a:pt x="151" y="0"/>
                    <a:pt x="151" y="0"/>
                  </a:cubicBezTo>
                  <a:cubicBezTo>
                    <a:pt x="19" y="0"/>
                    <a:pt x="19" y="0"/>
                    <a:pt x="19" y="0"/>
                  </a:cubicBezTo>
                  <a:cubicBezTo>
                    <a:pt x="3" y="0"/>
                    <a:pt x="3" y="0"/>
                    <a:pt x="3" y="0"/>
                  </a:cubicBezTo>
                  <a:cubicBezTo>
                    <a:pt x="2" y="0"/>
                    <a:pt x="0" y="1"/>
                    <a:pt x="0" y="3"/>
                  </a:cubicBezTo>
                  <a:cubicBezTo>
                    <a:pt x="0" y="5"/>
                    <a:pt x="2" y="6"/>
                    <a:pt x="3" y="6"/>
                  </a:cubicBezTo>
                  <a:cubicBezTo>
                    <a:pt x="16" y="6"/>
                    <a:pt x="16" y="6"/>
                    <a:pt x="16" y="6"/>
                  </a:cubicBezTo>
                  <a:cubicBezTo>
                    <a:pt x="16" y="103"/>
                    <a:pt x="16" y="103"/>
                    <a:pt x="16" y="103"/>
                  </a:cubicBezTo>
                  <a:cubicBezTo>
                    <a:pt x="3" y="103"/>
                    <a:pt x="3" y="103"/>
                    <a:pt x="3" y="103"/>
                  </a:cubicBezTo>
                  <a:cubicBezTo>
                    <a:pt x="2" y="103"/>
                    <a:pt x="0" y="104"/>
                    <a:pt x="0" y="106"/>
                  </a:cubicBezTo>
                  <a:cubicBezTo>
                    <a:pt x="0" y="108"/>
                    <a:pt x="2" y="109"/>
                    <a:pt x="3" y="109"/>
                  </a:cubicBezTo>
                  <a:cubicBezTo>
                    <a:pt x="19" y="109"/>
                    <a:pt x="19" y="109"/>
                    <a:pt x="19" y="109"/>
                  </a:cubicBezTo>
                  <a:cubicBezTo>
                    <a:pt x="151" y="109"/>
                    <a:pt x="151" y="109"/>
                    <a:pt x="151" y="109"/>
                  </a:cubicBezTo>
                  <a:cubicBezTo>
                    <a:pt x="167" y="109"/>
                    <a:pt x="167" y="109"/>
                    <a:pt x="167" y="109"/>
                  </a:cubicBezTo>
                  <a:cubicBezTo>
                    <a:pt x="169" y="109"/>
                    <a:pt x="170" y="108"/>
                    <a:pt x="170" y="106"/>
                  </a:cubicBezTo>
                  <a:cubicBezTo>
                    <a:pt x="170" y="104"/>
                    <a:pt x="169" y="103"/>
                    <a:pt x="167" y="103"/>
                  </a:cubicBezTo>
                  <a:close/>
                  <a:moveTo>
                    <a:pt x="148" y="103"/>
                  </a:moveTo>
                  <a:cubicBezTo>
                    <a:pt x="22" y="103"/>
                    <a:pt x="22" y="103"/>
                    <a:pt x="22" y="103"/>
                  </a:cubicBezTo>
                  <a:cubicBezTo>
                    <a:pt x="22" y="6"/>
                    <a:pt x="22" y="6"/>
                    <a:pt x="22" y="6"/>
                  </a:cubicBezTo>
                  <a:cubicBezTo>
                    <a:pt x="148" y="6"/>
                    <a:pt x="148" y="6"/>
                    <a:pt x="148" y="6"/>
                  </a:cubicBezTo>
                  <a:lnTo>
                    <a:pt x="148" y="103"/>
                  </a:lnTo>
                  <a:close/>
                </a:path>
              </a:pathLst>
            </a:custGeom>
            <a:solidFill>
              <a:schemeClr val="tx1"/>
            </a:solidFill>
            <a:ln w="9525">
              <a:solidFill>
                <a:schemeClr val="tx1"/>
              </a:solidFill>
              <a:round/>
            </a:ln>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grpSp>
      <p:grpSp>
        <p:nvGrpSpPr>
          <p:cNvPr id="7" name="组合 6"/>
          <p:cNvGrpSpPr/>
          <p:nvPr/>
        </p:nvGrpSpPr>
        <p:grpSpPr>
          <a:xfrm>
            <a:off x="2893958" y="4777728"/>
            <a:ext cx="576580" cy="576580"/>
            <a:chOff x="8407459" y="3205778"/>
            <a:chExt cx="576580" cy="576580"/>
          </a:xfrm>
          <a:solidFill>
            <a:schemeClr val="bg1"/>
          </a:solidFill>
        </p:grpSpPr>
        <p:sp>
          <p:nvSpPr>
            <p:cNvPr id="122" name="圆角矩形 121"/>
            <p:cNvSpPr/>
            <p:nvPr/>
          </p:nvSpPr>
          <p:spPr>
            <a:xfrm>
              <a:off x="8407459" y="3205778"/>
              <a:ext cx="576580" cy="576580"/>
            </a:xfrm>
            <a:prstGeom prst="roundRect">
              <a:avLst>
                <a:gd name="adj" fmla="val 9467"/>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174" name="Freeform 151"/>
            <p:cNvSpPr>
              <a:spLocks noEditPoints="1"/>
            </p:cNvSpPr>
            <p:nvPr/>
          </p:nvSpPr>
          <p:spPr bwMode="auto">
            <a:xfrm>
              <a:off x="8588668" y="3301413"/>
              <a:ext cx="214160" cy="385310"/>
            </a:xfrm>
            <a:custGeom>
              <a:avLst/>
              <a:gdLst>
                <a:gd name="T0" fmla="*/ 65 w 101"/>
                <a:gd name="T1" fmla="*/ 61 h 182"/>
                <a:gd name="T2" fmla="*/ 52 w 101"/>
                <a:gd name="T3" fmla="*/ 55 h 182"/>
                <a:gd name="T4" fmla="*/ 15 w 101"/>
                <a:gd name="T5" fmla="*/ 86 h 182"/>
                <a:gd name="T6" fmla="*/ 15 w 101"/>
                <a:gd name="T7" fmla="*/ 90 h 182"/>
                <a:gd name="T8" fmla="*/ 19 w 101"/>
                <a:gd name="T9" fmla="*/ 90 h 182"/>
                <a:gd name="T10" fmla="*/ 37 w 101"/>
                <a:gd name="T11" fmla="*/ 79 h 182"/>
                <a:gd name="T12" fmla="*/ 18 w 101"/>
                <a:gd name="T13" fmla="*/ 120 h 182"/>
                <a:gd name="T14" fmla="*/ 1 w 101"/>
                <a:gd name="T15" fmla="*/ 155 h 182"/>
                <a:gd name="T16" fmla="*/ 5 w 101"/>
                <a:gd name="T17" fmla="*/ 175 h 182"/>
                <a:gd name="T18" fmla="*/ 20 w 101"/>
                <a:gd name="T19" fmla="*/ 182 h 182"/>
                <a:gd name="T20" fmla="*/ 59 w 101"/>
                <a:gd name="T21" fmla="*/ 164 h 182"/>
                <a:gd name="T22" fmla="*/ 59 w 101"/>
                <a:gd name="T23" fmla="*/ 160 h 182"/>
                <a:gd name="T24" fmla="*/ 56 w 101"/>
                <a:gd name="T25" fmla="*/ 158 h 182"/>
                <a:gd name="T26" fmla="*/ 39 w 101"/>
                <a:gd name="T27" fmla="*/ 160 h 182"/>
                <a:gd name="T28" fmla="*/ 38 w 101"/>
                <a:gd name="T29" fmla="*/ 160 h 182"/>
                <a:gd name="T30" fmla="*/ 51 w 101"/>
                <a:gd name="T31" fmla="*/ 129 h 182"/>
                <a:gd name="T32" fmla="*/ 65 w 101"/>
                <a:gd name="T33" fmla="*/ 61 h 182"/>
                <a:gd name="T34" fmla="*/ 33 w 101"/>
                <a:gd name="T35" fmla="*/ 163 h 182"/>
                <a:gd name="T36" fmla="*/ 39 w 101"/>
                <a:gd name="T37" fmla="*/ 166 h 182"/>
                <a:gd name="T38" fmla="*/ 46 w 101"/>
                <a:gd name="T39" fmla="*/ 166 h 182"/>
                <a:gd name="T40" fmla="*/ 20 w 101"/>
                <a:gd name="T41" fmla="*/ 176 h 182"/>
                <a:gd name="T42" fmla="*/ 10 w 101"/>
                <a:gd name="T43" fmla="*/ 171 h 182"/>
                <a:gd name="T44" fmla="*/ 7 w 101"/>
                <a:gd name="T45" fmla="*/ 157 h 182"/>
                <a:gd name="T46" fmla="*/ 23 w 101"/>
                <a:gd name="T47" fmla="*/ 123 h 182"/>
                <a:gd name="T48" fmla="*/ 43 w 101"/>
                <a:gd name="T49" fmla="*/ 81 h 182"/>
                <a:gd name="T50" fmla="*/ 43 w 101"/>
                <a:gd name="T51" fmla="*/ 75 h 182"/>
                <a:gd name="T52" fmla="*/ 39 w 101"/>
                <a:gd name="T53" fmla="*/ 73 h 182"/>
                <a:gd name="T54" fmla="*/ 31 w 101"/>
                <a:gd name="T55" fmla="*/ 76 h 182"/>
                <a:gd name="T56" fmla="*/ 52 w 101"/>
                <a:gd name="T57" fmla="*/ 61 h 182"/>
                <a:gd name="T58" fmla="*/ 61 w 101"/>
                <a:gd name="T59" fmla="*/ 65 h 182"/>
                <a:gd name="T60" fmla="*/ 46 w 101"/>
                <a:gd name="T61" fmla="*/ 126 h 182"/>
                <a:gd name="T62" fmla="*/ 33 w 101"/>
                <a:gd name="T63" fmla="*/ 163 h 182"/>
                <a:gd name="T64" fmla="*/ 76 w 101"/>
                <a:gd name="T65" fmla="*/ 0 h 182"/>
                <a:gd name="T66" fmla="*/ 50 w 101"/>
                <a:gd name="T67" fmla="*/ 26 h 182"/>
                <a:gd name="T68" fmla="*/ 76 w 101"/>
                <a:gd name="T69" fmla="*/ 51 h 182"/>
                <a:gd name="T70" fmla="*/ 101 w 101"/>
                <a:gd name="T71" fmla="*/ 26 h 182"/>
                <a:gd name="T72" fmla="*/ 76 w 101"/>
                <a:gd name="T73" fmla="*/ 0 h 182"/>
                <a:gd name="T74" fmla="*/ 76 w 101"/>
                <a:gd name="T75" fmla="*/ 45 h 182"/>
                <a:gd name="T76" fmla="*/ 56 w 101"/>
                <a:gd name="T77" fmla="*/ 26 h 182"/>
                <a:gd name="T78" fmla="*/ 76 w 101"/>
                <a:gd name="T79" fmla="*/ 6 h 182"/>
                <a:gd name="T80" fmla="*/ 95 w 101"/>
                <a:gd name="T81" fmla="*/ 26 h 182"/>
                <a:gd name="T82" fmla="*/ 76 w 101"/>
                <a:gd name="T83" fmla="*/ 4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182">
                  <a:moveTo>
                    <a:pt x="65" y="61"/>
                  </a:moveTo>
                  <a:cubicBezTo>
                    <a:pt x="61" y="57"/>
                    <a:pt x="56" y="55"/>
                    <a:pt x="52" y="55"/>
                  </a:cubicBezTo>
                  <a:cubicBezTo>
                    <a:pt x="39" y="55"/>
                    <a:pt x="27" y="70"/>
                    <a:pt x="15" y="86"/>
                  </a:cubicBezTo>
                  <a:cubicBezTo>
                    <a:pt x="14" y="87"/>
                    <a:pt x="14" y="89"/>
                    <a:pt x="15" y="90"/>
                  </a:cubicBezTo>
                  <a:cubicBezTo>
                    <a:pt x="16" y="91"/>
                    <a:pt x="18" y="91"/>
                    <a:pt x="19" y="90"/>
                  </a:cubicBezTo>
                  <a:cubicBezTo>
                    <a:pt x="25" y="85"/>
                    <a:pt x="33" y="80"/>
                    <a:pt x="37" y="79"/>
                  </a:cubicBezTo>
                  <a:cubicBezTo>
                    <a:pt x="35" y="86"/>
                    <a:pt x="26" y="104"/>
                    <a:pt x="18" y="120"/>
                  </a:cubicBezTo>
                  <a:cubicBezTo>
                    <a:pt x="8" y="140"/>
                    <a:pt x="2" y="151"/>
                    <a:pt x="1" y="155"/>
                  </a:cubicBezTo>
                  <a:cubicBezTo>
                    <a:pt x="0" y="160"/>
                    <a:pt x="0" y="169"/>
                    <a:pt x="5" y="175"/>
                  </a:cubicBezTo>
                  <a:cubicBezTo>
                    <a:pt x="9" y="180"/>
                    <a:pt x="14" y="182"/>
                    <a:pt x="20" y="182"/>
                  </a:cubicBezTo>
                  <a:cubicBezTo>
                    <a:pt x="31" y="182"/>
                    <a:pt x="43" y="176"/>
                    <a:pt x="59" y="164"/>
                  </a:cubicBezTo>
                  <a:cubicBezTo>
                    <a:pt x="60" y="163"/>
                    <a:pt x="60" y="161"/>
                    <a:pt x="59" y="160"/>
                  </a:cubicBezTo>
                  <a:cubicBezTo>
                    <a:pt x="59" y="159"/>
                    <a:pt x="57" y="158"/>
                    <a:pt x="56" y="158"/>
                  </a:cubicBezTo>
                  <a:cubicBezTo>
                    <a:pt x="56" y="158"/>
                    <a:pt x="48" y="160"/>
                    <a:pt x="39" y="160"/>
                  </a:cubicBezTo>
                  <a:cubicBezTo>
                    <a:pt x="39" y="160"/>
                    <a:pt x="38" y="160"/>
                    <a:pt x="38" y="160"/>
                  </a:cubicBezTo>
                  <a:cubicBezTo>
                    <a:pt x="38" y="159"/>
                    <a:pt x="36" y="154"/>
                    <a:pt x="51" y="129"/>
                  </a:cubicBezTo>
                  <a:cubicBezTo>
                    <a:pt x="65" y="104"/>
                    <a:pt x="80" y="73"/>
                    <a:pt x="65" y="61"/>
                  </a:cubicBezTo>
                  <a:close/>
                  <a:moveTo>
                    <a:pt x="33" y="163"/>
                  </a:moveTo>
                  <a:cubicBezTo>
                    <a:pt x="34" y="164"/>
                    <a:pt x="35" y="166"/>
                    <a:pt x="39" y="166"/>
                  </a:cubicBezTo>
                  <a:cubicBezTo>
                    <a:pt x="42" y="166"/>
                    <a:pt x="44" y="166"/>
                    <a:pt x="46" y="166"/>
                  </a:cubicBezTo>
                  <a:cubicBezTo>
                    <a:pt x="33" y="174"/>
                    <a:pt x="25" y="176"/>
                    <a:pt x="20" y="176"/>
                  </a:cubicBezTo>
                  <a:cubicBezTo>
                    <a:pt x="16" y="176"/>
                    <a:pt x="12" y="175"/>
                    <a:pt x="10" y="171"/>
                  </a:cubicBezTo>
                  <a:cubicBezTo>
                    <a:pt x="6" y="167"/>
                    <a:pt x="6" y="160"/>
                    <a:pt x="7" y="157"/>
                  </a:cubicBezTo>
                  <a:cubicBezTo>
                    <a:pt x="8" y="153"/>
                    <a:pt x="15" y="138"/>
                    <a:pt x="23" y="123"/>
                  </a:cubicBezTo>
                  <a:cubicBezTo>
                    <a:pt x="32" y="105"/>
                    <a:pt x="41" y="87"/>
                    <a:pt x="43" y="81"/>
                  </a:cubicBezTo>
                  <a:cubicBezTo>
                    <a:pt x="44" y="80"/>
                    <a:pt x="44" y="77"/>
                    <a:pt x="43" y="75"/>
                  </a:cubicBezTo>
                  <a:cubicBezTo>
                    <a:pt x="42" y="74"/>
                    <a:pt x="41" y="73"/>
                    <a:pt x="39" y="73"/>
                  </a:cubicBezTo>
                  <a:cubicBezTo>
                    <a:pt x="37" y="73"/>
                    <a:pt x="34" y="74"/>
                    <a:pt x="31" y="76"/>
                  </a:cubicBezTo>
                  <a:cubicBezTo>
                    <a:pt x="38" y="67"/>
                    <a:pt x="45" y="61"/>
                    <a:pt x="52" y="61"/>
                  </a:cubicBezTo>
                  <a:cubicBezTo>
                    <a:pt x="55" y="61"/>
                    <a:pt x="58" y="63"/>
                    <a:pt x="61" y="65"/>
                  </a:cubicBezTo>
                  <a:cubicBezTo>
                    <a:pt x="74" y="76"/>
                    <a:pt x="53" y="113"/>
                    <a:pt x="46" y="126"/>
                  </a:cubicBezTo>
                  <a:cubicBezTo>
                    <a:pt x="30" y="152"/>
                    <a:pt x="31" y="159"/>
                    <a:pt x="33" y="163"/>
                  </a:cubicBezTo>
                  <a:close/>
                  <a:moveTo>
                    <a:pt x="76" y="0"/>
                  </a:moveTo>
                  <a:cubicBezTo>
                    <a:pt x="62" y="0"/>
                    <a:pt x="50" y="12"/>
                    <a:pt x="50" y="26"/>
                  </a:cubicBezTo>
                  <a:cubicBezTo>
                    <a:pt x="50" y="40"/>
                    <a:pt x="62" y="51"/>
                    <a:pt x="76" y="51"/>
                  </a:cubicBezTo>
                  <a:cubicBezTo>
                    <a:pt x="90" y="51"/>
                    <a:pt x="101" y="40"/>
                    <a:pt x="101" y="26"/>
                  </a:cubicBezTo>
                  <a:cubicBezTo>
                    <a:pt x="101" y="12"/>
                    <a:pt x="90" y="0"/>
                    <a:pt x="76" y="0"/>
                  </a:cubicBezTo>
                  <a:close/>
                  <a:moveTo>
                    <a:pt x="76" y="45"/>
                  </a:moveTo>
                  <a:cubicBezTo>
                    <a:pt x="65" y="45"/>
                    <a:pt x="56" y="37"/>
                    <a:pt x="56" y="26"/>
                  </a:cubicBezTo>
                  <a:cubicBezTo>
                    <a:pt x="56" y="15"/>
                    <a:pt x="65" y="6"/>
                    <a:pt x="76" y="6"/>
                  </a:cubicBezTo>
                  <a:cubicBezTo>
                    <a:pt x="87" y="6"/>
                    <a:pt x="95" y="15"/>
                    <a:pt x="95" y="26"/>
                  </a:cubicBezTo>
                  <a:cubicBezTo>
                    <a:pt x="95" y="37"/>
                    <a:pt x="87" y="45"/>
                    <a:pt x="76" y="45"/>
                  </a:cubicBezTo>
                  <a:close/>
                </a:path>
              </a:pathLst>
            </a:custGeom>
            <a:solidFill>
              <a:schemeClr val="tx1"/>
            </a:solidFill>
            <a:ln>
              <a:solidFill>
                <a:schemeClr val="tx1"/>
              </a:solidFill>
            </a:ln>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grpSp>
      <p:grpSp>
        <p:nvGrpSpPr>
          <p:cNvPr id="11" name="组合 10"/>
          <p:cNvGrpSpPr/>
          <p:nvPr/>
        </p:nvGrpSpPr>
        <p:grpSpPr>
          <a:xfrm>
            <a:off x="5847099" y="4777728"/>
            <a:ext cx="576580" cy="576580"/>
            <a:chOff x="5468865" y="4540812"/>
            <a:chExt cx="576580" cy="576580"/>
          </a:xfrm>
          <a:solidFill>
            <a:schemeClr val="bg1"/>
          </a:solidFill>
        </p:grpSpPr>
        <p:sp>
          <p:nvSpPr>
            <p:cNvPr id="132" name="圆角矩形 131"/>
            <p:cNvSpPr/>
            <p:nvPr/>
          </p:nvSpPr>
          <p:spPr>
            <a:xfrm>
              <a:off x="5468865" y="4540812"/>
              <a:ext cx="576580" cy="576580"/>
            </a:xfrm>
            <a:prstGeom prst="roundRect">
              <a:avLst>
                <a:gd name="adj" fmla="val 9467"/>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u="sng" dirty="0">
                <a:solidFill>
                  <a:schemeClr val="bg1"/>
                </a:solidFill>
                <a:latin typeface="印品黑体" panose="00000500000000000000" pitchFamily="2" charset="-122"/>
                <a:ea typeface="印品黑体" panose="00000500000000000000" pitchFamily="2" charset="-122"/>
              </a:endParaRPr>
            </a:p>
          </p:txBody>
        </p:sp>
        <p:grpSp>
          <p:nvGrpSpPr>
            <p:cNvPr id="177" name="组合 176"/>
            <p:cNvGrpSpPr/>
            <p:nvPr/>
          </p:nvGrpSpPr>
          <p:grpSpPr>
            <a:xfrm>
              <a:off x="5516002" y="4628606"/>
              <a:ext cx="427598" cy="414252"/>
              <a:chOff x="5659105" y="4959631"/>
              <a:chExt cx="448512" cy="434514"/>
            </a:xfrm>
            <a:grpFill/>
          </p:grpSpPr>
          <p:sp>
            <p:nvSpPr>
              <p:cNvPr id="178" name="任意多边形 177"/>
              <p:cNvSpPr/>
              <p:nvPr/>
            </p:nvSpPr>
            <p:spPr>
              <a:xfrm>
                <a:off x="5659105" y="4959631"/>
                <a:ext cx="428058" cy="434514"/>
              </a:xfrm>
              <a:custGeom>
                <a:avLst/>
                <a:gdLst>
                  <a:gd name="connsiteX0" fmla="*/ 217257 w 428058"/>
                  <a:gd name="connsiteY0" fmla="*/ 0 h 434514"/>
                  <a:gd name="connsiteX1" fmla="*/ 417441 w 428058"/>
                  <a:gd name="connsiteY1" fmla="*/ 132691 h 434514"/>
                  <a:gd name="connsiteX2" fmla="*/ 428058 w 428058"/>
                  <a:gd name="connsiteY2" fmla="*/ 166892 h 434514"/>
                  <a:gd name="connsiteX3" fmla="*/ 422319 w 428058"/>
                  <a:gd name="connsiteY3" fmla="*/ 165733 h 434514"/>
                  <a:gd name="connsiteX4" fmla="*/ 410784 w 428058"/>
                  <a:gd name="connsiteY4" fmla="*/ 168062 h 434514"/>
                  <a:gd name="connsiteX5" fmla="*/ 401849 w 428058"/>
                  <a:gd name="connsiteY5" fmla="*/ 139278 h 434514"/>
                  <a:gd name="connsiteX6" fmla="*/ 217257 w 428058"/>
                  <a:gd name="connsiteY6" fmla="*/ 16923 h 434514"/>
                  <a:gd name="connsiteX7" fmla="*/ 16923 w 428058"/>
                  <a:gd name="connsiteY7" fmla="*/ 217257 h 434514"/>
                  <a:gd name="connsiteX8" fmla="*/ 217257 w 428058"/>
                  <a:gd name="connsiteY8" fmla="*/ 417592 h 434514"/>
                  <a:gd name="connsiteX9" fmla="*/ 401849 w 428058"/>
                  <a:gd name="connsiteY9" fmla="*/ 295237 h 434514"/>
                  <a:gd name="connsiteX10" fmla="*/ 409686 w 428058"/>
                  <a:gd name="connsiteY10" fmla="*/ 269987 h 434514"/>
                  <a:gd name="connsiteX11" fmla="*/ 422319 w 428058"/>
                  <a:gd name="connsiteY11" fmla="*/ 272537 h 434514"/>
                  <a:gd name="connsiteX12" fmla="*/ 426814 w 428058"/>
                  <a:gd name="connsiteY12" fmla="*/ 271630 h 434514"/>
                  <a:gd name="connsiteX13" fmla="*/ 417441 w 428058"/>
                  <a:gd name="connsiteY13" fmla="*/ 301824 h 434514"/>
                  <a:gd name="connsiteX14" fmla="*/ 217257 w 428058"/>
                  <a:gd name="connsiteY14" fmla="*/ 434514 h 434514"/>
                  <a:gd name="connsiteX15" fmla="*/ 0 w 428058"/>
                  <a:gd name="connsiteY15" fmla="*/ 217257 h 434514"/>
                  <a:gd name="connsiteX16" fmla="*/ 217257 w 428058"/>
                  <a:gd name="connsiteY16" fmla="*/ 0 h 43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8058" h="434514">
                    <a:moveTo>
                      <a:pt x="217257" y="0"/>
                    </a:moveTo>
                    <a:cubicBezTo>
                      <a:pt x="307248" y="0"/>
                      <a:pt x="384460" y="54714"/>
                      <a:pt x="417441" y="132691"/>
                    </a:cubicBezTo>
                    <a:lnTo>
                      <a:pt x="428058" y="166892"/>
                    </a:lnTo>
                    <a:lnTo>
                      <a:pt x="422319" y="165733"/>
                    </a:lnTo>
                    <a:lnTo>
                      <a:pt x="410784" y="168062"/>
                    </a:lnTo>
                    <a:lnTo>
                      <a:pt x="401849" y="139278"/>
                    </a:lnTo>
                    <a:cubicBezTo>
                      <a:pt x="371436" y="67375"/>
                      <a:pt x="300239" y="16923"/>
                      <a:pt x="217257" y="16923"/>
                    </a:cubicBezTo>
                    <a:cubicBezTo>
                      <a:pt x="106615" y="16923"/>
                      <a:pt x="16923" y="106615"/>
                      <a:pt x="16923" y="217257"/>
                    </a:cubicBezTo>
                    <a:cubicBezTo>
                      <a:pt x="16923" y="327899"/>
                      <a:pt x="106615" y="417592"/>
                      <a:pt x="217257" y="417592"/>
                    </a:cubicBezTo>
                    <a:cubicBezTo>
                      <a:pt x="300239" y="417592"/>
                      <a:pt x="371436" y="367140"/>
                      <a:pt x="401849" y="295237"/>
                    </a:cubicBezTo>
                    <a:lnTo>
                      <a:pt x="409686" y="269987"/>
                    </a:lnTo>
                    <a:lnTo>
                      <a:pt x="422319" y="272537"/>
                    </a:lnTo>
                    <a:lnTo>
                      <a:pt x="426814" y="271630"/>
                    </a:lnTo>
                    <a:lnTo>
                      <a:pt x="417441" y="301824"/>
                    </a:lnTo>
                    <a:cubicBezTo>
                      <a:pt x="384460" y="379800"/>
                      <a:pt x="307248" y="434514"/>
                      <a:pt x="217257" y="434514"/>
                    </a:cubicBezTo>
                    <a:cubicBezTo>
                      <a:pt x="97269" y="434514"/>
                      <a:pt x="0" y="337245"/>
                      <a:pt x="0" y="217257"/>
                    </a:cubicBezTo>
                    <a:cubicBezTo>
                      <a:pt x="0" y="97269"/>
                      <a:pt x="97269" y="0"/>
                      <a:pt x="217257"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nvGrpSpPr>
              <p:cNvPr id="179" name="组合 178"/>
              <p:cNvGrpSpPr/>
              <p:nvPr/>
            </p:nvGrpSpPr>
            <p:grpSpPr>
              <a:xfrm>
                <a:off x="5796424" y="5056362"/>
                <a:ext cx="159876" cy="260104"/>
                <a:chOff x="5017858" y="4626299"/>
                <a:chExt cx="144000" cy="234274"/>
              </a:xfrm>
              <a:grpFill/>
            </p:grpSpPr>
            <p:sp>
              <p:nvSpPr>
                <p:cNvPr id="181" name="圆角矩形 180"/>
                <p:cNvSpPr/>
                <p:nvPr/>
              </p:nvSpPr>
              <p:spPr>
                <a:xfrm>
                  <a:off x="5082658" y="4716573"/>
                  <a:ext cx="14400" cy="1440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182" name="圆角矩形 181"/>
                <p:cNvSpPr/>
                <p:nvPr/>
              </p:nvSpPr>
              <p:spPr>
                <a:xfrm rot="19800000">
                  <a:off x="5050511" y="4626299"/>
                  <a:ext cx="14400" cy="1080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183" name="圆角矩形 182"/>
                <p:cNvSpPr/>
                <p:nvPr/>
              </p:nvSpPr>
              <p:spPr>
                <a:xfrm rot="1800000">
                  <a:off x="5114805" y="4626300"/>
                  <a:ext cx="14400" cy="1080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184" name="圆角矩形 183"/>
                <p:cNvSpPr/>
                <p:nvPr/>
              </p:nvSpPr>
              <p:spPr>
                <a:xfrm rot="5400000">
                  <a:off x="5082658" y="4649392"/>
                  <a:ext cx="14400" cy="1440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185" name="圆角矩形 184"/>
                <p:cNvSpPr/>
                <p:nvPr/>
              </p:nvSpPr>
              <p:spPr>
                <a:xfrm rot="5400000">
                  <a:off x="5082658" y="4727996"/>
                  <a:ext cx="14400" cy="1080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sp>
            <p:nvSpPr>
              <p:cNvPr id="180" name="椭圆 179"/>
              <p:cNvSpPr/>
              <p:nvPr/>
            </p:nvSpPr>
            <p:spPr>
              <a:xfrm>
                <a:off x="6055231" y="5152573"/>
                <a:ext cx="52386" cy="523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grpSp>
      <p:grpSp>
        <p:nvGrpSpPr>
          <p:cNvPr id="3" name="组合 2"/>
          <p:cNvGrpSpPr/>
          <p:nvPr/>
        </p:nvGrpSpPr>
        <p:grpSpPr>
          <a:xfrm>
            <a:off x="2893958" y="3674682"/>
            <a:ext cx="576580" cy="576580"/>
            <a:chOff x="5432031" y="1864114"/>
            <a:chExt cx="576580" cy="576580"/>
          </a:xfrm>
          <a:solidFill>
            <a:schemeClr val="bg1"/>
          </a:solidFill>
        </p:grpSpPr>
        <p:sp>
          <p:nvSpPr>
            <p:cNvPr id="20" name="圆角矩形 19"/>
            <p:cNvSpPr/>
            <p:nvPr/>
          </p:nvSpPr>
          <p:spPr>
            <a:xfrm>
              <a:off x="5432031" y="1864114"/>
              <a:ext cx="576580" cy="576580"/>
            </a:xfrm>
            <a:prstGeom prst="roundRect">
              <a:avLst>
                <a:gd name="adj" fmla="val 9467"/>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nvGrpSpPr>
            <p:cNvPr id="196" name="组合 195"/>
            <p:cNvGrpSpPr/>
            <p:nvPr/>
          </p:nvGrpSpPr>
          <p:grpSpPr>
            <a:xfrm>
              <a:off x="5557436" y="2014381"/>
              <a:ext cx="325770" cy="276046"/>
              <a:chOff x="5552622" y="2014381"/>
              <a:chExt cx="325770" cy="276046"/>
            </a:xfrm>
            <a:grpFill/>
          </p:grpSpPr>
          <p:grpSp>
            <p:nvGrpSpPr>
              <p:cNvPr id="189" name="组合 188"/>
              <p:cNvGrpSpPr/>
              <p:nvPr/>
            </p:nvGrpSpPr>
            <p:grpSpPr>
              <a:xfrm>
                <a:off x="5552622" y="2014381"/>
                <a:ext cx="325770" cy="54000"/>
                <a:chOff x="5545930" y="2014381"/>
                <a:chExt cx="325770" cy="54000"/>
              </a:xfrm>
              <a:grpFill/>
            </p:grpSpPr>
            <p:sp>
              <p:nvSpPr>
                <p:cNvPr id="186" name="椭圆 185"/>
                <p:cNvSpPr>
                  <a:spLocks noChangeAspect="1"/>
                </p:cNvSpPr>
                <p:nvPr/>
              </p:nvSpPr>
              <p:spPr>
                <a:xfrm>
                  <a:off x="5545930" y="2014381"/>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188" name="矩形 187"/>
                <p:cNvSpPr/>
                <p:nvPr/>
              </p:nvSpPr>
              <p:spPr>
                <a:xfrm>
                  <a:off x="5619700" y="2034181"/>
                  <a:ext cx="252000" cy="14400"/>
                </a:xfrm>
                <a:prstGeom prst="rect">
                  <a:avLst/>
                </a:prstGeom>
                <a:solidFill>
                  <a:srgbClr val="0000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grpSp>
            <p:nvGrpSpPr>
              <p:cNvPr id="190" name="组合 189"/>
              <p:cNvGrpSpPr/>
              <p:nvPr/>
            </p:nvGrpSpPr>
            <p:grpSpPr>
              <a:xfrm>
                <a:off x="5552622" y="2125404"/>
                <a:ext cx="325770" cy="54000"/>
                <a:chOff x="5545930" y="2014381"/>
                <a:chExt cx="325770" cy="54000"/>
              </a:xfrm>
              <a:grpFill/>
            </p:grpSpPr>
            <p:sp>
              <p:nvSpPr>
                <p:cNvPr id="191" name="椭圆 190"/>
                <p:cNvSpPr>
                  <a:spLocks noChangeAspect="1"/>
                </p:cNvSpPr>
                <p:nvPr/>
              </p:nvSpPr>
              <p:spPr>
                <a:xfrm>
                  <a:off x="5545930" y="2014381"/>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192" name="矩形 191"/>
                <p:cNvSpPr/>
                <p:nvPr/>
              </p:nvSpPr>
              <p:spPr>
                <a:xfrm>
                  <a:off x="5619700" y="2034181"/>
                  <a:ext cx="252000" cy="14400"/>
                </a:xfrm>
                <a:prstGeom prst="rect">
                  <a:avLst/>
                </a:prstGeom>
                <a:solidFill>
                  <a:srgbClr val="0000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grpSp>
            <p:nvGrpSpPr>
              <p:cNvPr id="193" name="组合 192"/>
              <p:cNvGrpSpPr/>
              <p:nvPr/>
            </p:nvGrpSpPr>
            <p:grpSpPr>
              <a:xfrm>
                <a:off x="5552622" y="2236427"/>
                <a:ext cx="325770" cy="54000"/>
                <a:chOff x="5545930" y="2014381"/>
                <a:chExt cx="325770" cy="54000"/>
              </a:xfrm>
              <a:grpFill/>
            </p:grpSpPr>
            <p:sp>
              <p:nvSpPr>
                <p:cNvPr id="194" name="椭圆 193"/>
                <p:cNvSpPr>
                  <a:spLocks noChangeAspect="1"/>
                </p:cNvSpPr>
                <p:nvPr/>
              </p:nvSpPr>
              <p:spPr>
                <a:xfrm>
                  <a:off x="5545930" y="2014381"/>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195" name="矩形 194"/>
                <p:cNvSpPr/>
                <p:nvPr/>
              </p:nvSpPr>
              <p:spPr>
                <a:xfrm>
                  <a:off x="5619700" y="2034181"/>
                  <a:ext cx="252000" cy="14400"/>
                </a:xfrm>
                <a:prstGeom prst="rect">
                  <a:avLst/>
                </a:prstGeom>
                <a:solidFill>
                  <a:srgbClr val="0000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grpSp>
      </p:grpSp>
      <p:grpSp>
        <p:nvGrpSpPr>
          <p:cNvPr id="10" name="组合 9"/>
          <p:cNvGrpSpPr/>
          <p:nvPr/>
        </p:nvGrpSpPr>
        <p:grpSpPr>
          <a:xfrm>
            <a:off x="8851013" y="3674682"/>
            <a:ext cx="576580" cy="576580"/>
            <a:chOff x="5432031" y="3205778"/>
            <a:chExt cx="576580" cy="576580"/>
          </a:xfrm>
          <a:solidFill>
            <a:schemeClr val="bg1"/>
          </a:solidFill>
        </p:grpSpPr>
        <p:sp>
          <p:nvSpPr>
            <p:cNvPr id="112" name="圆角矩形 111"/>
            <p:cNvSpPr/>
            <p:nvPr/>
          </p:nvSpPr>
          <p:spPr>
            <a:xfrm>
              <a:off x="5432031" y="3205778"/>
              <a:ext cx="576580" cy="576580"/>
            </a:xfrm>
            <a:prstGeom prst="roundRect">
              <a:avLst>
                <a:gd name="adj" fmla="val 9467"/>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197" name="Freeform 189"/>
            <p:cNvSpPr>
              <a:spLocks noEditPoints="1"/>
            </p:cNvSpPr>
            <p:nvPr/>
          </p:nvSpPr>
          <p:spPr bwMode="auto">
            <a:xfrm>
              <a:off x="5527965" y="3301413"/>
              <a:ext cx="388022" cy="388022"/>
            </a:xfrm>
            <a:custGeom>
              <a:avLst/>
              <a:gdLst>
                <a:gd name="T0" fmla="*/ 148 w 170"/>
                <a:gd name="T1" fmla="*/ 69 h 170"/>
                <a:gd name="T2" fmla="*/ 150 w 170"/>
                <a:gd name="T3" fmla="*/ 41 h 170"/>
                <a:gd name="T4" fmla="*/ 141 w 170"/>
                <a:gd name="T5" fmla="*/ 21 h 170"/>
                <a:gd name="T6" fmla="*/ 118 w 170"/>
                <a:gd name="T7" fmla="*/ 29 h 170"/>
                <a:gd name="T8" fmla="*/ 99 w 170"/>
                <a:gd name="T9" fmla="*/ 8 h 170"/>
                <a:gd name="T10" fmla="*/ 71 w 170"/>
                <a:gd name="T11" fmla="*/ 8 h 170"/>
                <a:gd name="T12" fmla="*/ 52 w 170"/>
                <a:gd name="T13" fmla="*/ 29 h 170"/>
                <a:gd name="T14" fmla="*/ 30 w 170"/>
                <a:gd name="T15" fmla="*/ 21 h 170"/>
                <a:gd name="T16" fmla="*/ 21 w 170"/>
                <a:gd name="T17" fmla="*/ 41 h 170"/>
                <a:gd name="T18" fmla="*/ 22 w 170"/>
                <a:gd name="T19" fmla="*/ 69 h 170"/>
                <a:gd name="T20" fmla="*/ 0 w 170"/>
                <a:gd name="T21" fmla="*/ 79 h 170"/>
                <a:gd name="T22" fmla="*/ 19 w 170"/>
                <a:gd name="T23" fmla="*/ 100 h 170"/>
                <a:gd name="T24" fmla="*/ 28 w 170"/>
                <a:gd name="T25" fmla="*/ 122 h 170"/>
                <a:gd name="T26" fmla="*/ 21 w 170"/>
                <a:gd name="T27" fmla="*/ 141 h 170"/>
                <a:gd name="T28" fmla="*/ 48 w 170"/>
                <a:gd name="T29" fmla="*/ 142 h 170"/>
                <a:gd name="T30" fmla="*/ 71 w 170"/>
                <a:gd name="T31" fmla="*/ 151 h 170"/>
                <a:gd name="T32" fmla="*/ 92 w 170"/>
                <a:gd name="T33" fmla="*/ 170 h 170"/>
                <a:gd name="T34" fmla="*/ 102 w 170"/>
                <a:gd name="T35" fmla="*/ 148 h 170"/>
                <a:gd name="T36" fmla="*/ 130 w 170"/>
                <a:gd name="T37" fmla="*/ 150 h 170"/>
                <a:gd name="T38" fmla="*/ 152 w 170"/>
                <a:gd name="T39" fmla="*/ 135 h 170"/>
                <a:gd name="T40" fmla="*/ 141 w 170"/>
                <a:gd name="T41" fmla="*/ 118 h 170"/>
                <a:gd name="T42" fmla="*/ 162 w 170"/>
                <a:gd name="T43" fmla="*/ 100 h 170"/>
                <a:gd name="T44" fmla="*/ 162 w 170"/>
                <a:gd name="T45" fmla="*/ 71 h 170"/>
                <a:gd name="T46" fmla="*/ 151 w 170"/>
                <a:gd name="T47" fmla="*/ 94 h 170"/>
                <a:gd name="T48" fmla="*/ 138 w 170"/>
                <a:gd name="T49" fmla="*/ 126 h 170"/>
                <a:gd name="T50" fmla="*/ 145 w 170"/>
                <a:gd name="T51" fmla="*/ 137 h 170"/>
                <a:gd name="T52" fmla="*/ 126 w 170"/>
                <a:gd name="T53" fmla="*/ 138 h 170"/>
                <a:gd name="T54" fmla="*/ 100 w 170"/>
                <a:gd name="T55" fmla="*/ 142 h 170"/>
                <a:gd name="T56" fmla="*/ 92 w 170"/>
                <a:gd name="T57" fmla="*/ 164 h 170"/>
                <a:gd name="T58" fmla="*/ 77 w 170"/>
                <a:gd name="T59" fmla="*/ 151 h 170"/>
                <a:gd name="T60" fmla="*/ 51 w 170"/>
                <a:gd name="T61" fmla="*/ 135 h 170"/>
                <a:gd name="T62" fmla="*/ 34 w 170"/>
                <a:gd name="T63" fmla="*/ 146 h 170"/>
                <a:gd name="T64" fmla="*/ 25 w 170"/>
                <a:gd name="T65" fmla="*/ 134 h 170"/>
                <a:gd name="T66" fmla="*/ 28 w 170"/>
                <a:gd name="T67" fmla="*/ 100 h 170"/>
                <a:gd name="T68" fmla="*/ 6 w 170"/>
                <a:gd name="T69" fmla="*/ 92 h 170"/>
                <a:gd name="T70" fmla="*/ 19 w 170"/>
                <a:gd name="T71" fmla="*/ 77 h 170"/>
                <a:gd name="T72" fmla="*/ 33 w 170"/>
                <a:gd name="T73" fmla="*/ 44 h 170"/>
                <a:gd name="T74" fmla="*/ 25 w 170"/>
                <a:gd name="T75" fmla="*/ 34 h 170"/>
                <a:gd name="T76" fmla="*/ 44 w 170"/>
                <a:gd name="T77" fmla="*/ 33 h 170"/>
                <a:gd name="T78" fmla="*/ 70 w 170"/>
                <a:gd name="T79" fmla="*/ 28 h 170"/>
                <a:gd name="T80" fmla="*/ 79 w 170"/>
                <a:gd name="T81" fmla="*/ 6 h 170"/>
                <a:gd name="T82" fmla="*/ 93 w 170"/>
                <a:gd name="T83" fmla="*/ 19 h 170"/>
                <a:gd name="T84" fmla="*/ 126 w 170"/>
                <a:gd name="T85" fmla="*/ 33 h 170"/>
                <a:gd name="T86" fmla="*/ 146 w 170"/>
                <a:gd name="T87" fmla="*/ 34 h 170"/>
                <a:gd name="T88" fmla="*/ 138 w 170"/>
                <a:gd name="T89" fmla="*/ 44 h 170"/>
                <a:gd name="T90" fmla="*/ 151 w 170"/>
                <a:gd name="T91" fmla="*/ 77 h 170"/>
                <a:gd name="T92" fmla="*/ 164 w 170"/>
                <a:gd name="T93" fmla="*/ 92 h 170"/>
                <a:gd name="T94" fmla="*/ 85 w 170"/>
                <a:gd name="T95" fmla="*/ 109 h 170"/>
                <a:gd name="T96" fmla="*/ 85 w 170"/>
                <a:gd name="T97" fmla="*/ 103 h 170"/>
                <a:gd name="T98" fmla="*/ 103 w 170"/>
                <a:gd name="T99"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0">
                  <a:moveTo>
                    <a:pt x="162" y="71"/>
                  </a:moveTo>
                  <a:cubicBezTo>
                    <a:pt x="151" y="71"/>
                    <a:pt x="151" y="71"/>
                    <a:pt x="151" y="71"/>
                  </a:cubicBezTo>
                  <a:cubicBezTo>
                    <a:pt x="150" y="71"/>
                    <a:pt x="148" y="70"/>
                    <a:pt x="148" y="69"/>
                  </a:cubicBezTo>
                  <a:cubicBezTo>
                    <a:pt x="141" y="53"/>
                    <a:pt x="141" y="53"/>
                    <a:pt x="141" y="53"/>
                  </a:cubicBezTo>
                  <a:cubicBezTo>
                    <a:pt x="141" y="52"/>
                    <a:pt x="141" y="50"/>
                    <a:pt x="142" y="49"/>
                  </a:cubicBezTo>
                  <a:cubicBezTo>
                    <a:pt x="150" y="41"/>
                    <a:pt x="150" y="41"/>
                    <a:pt x="150" y="41"/>
                  </a:cubicBezTo>
                  <a:cubicBezTo>
                    <a:pt x="151" y="39"/>
                    <a:pt x="152" y="37"/>
                    <a:pt x="152" y="35"/>
                  </a:cubicBezTo>
                  <a:cubicBezTo>
                    <a:pt x="152" y="33"/>
                    <a:pt x="151" y="31"/>
                    <a:pt x="150" y="30"/>
                  </a:cubicBezTo>
                  <a:cubicBezTo>
                    <a:pt x="141" y="21"/>
                    <a:pt x="141" y="21"/>
                    <a:pt x="141" y="21"/>
                  </a:cubicBezTo>
                  <a:cubicBezTo>
                    <a:pt x="138" y="18"/>
                    <a:pt x="133" y="18"/>
                    <a:pt x="130" y="21"/>
                  </a:cubicBezTo>
                  <a:cubicBezTo>
                    <a:pt x="122" y="29"/>
                    <a:pt x="122" y="29"/>
                    <a:pt x="122" y="29"/>
                  </a:cubicBezTo>
                  <a:cubicBezTo>
                    <a:pt x="121" y="30"/>
                    <a:pt x="119" y="30"/>
                    <a:pt x="118" y="29"/>
                  </a:cubicBezTo>
                  <a:cubicBezTo>
                    <a:pt x="102" y="23"/>
                    <a:pt x="102" y="23"/>
                    <a:pt x="102" y="23"/>
                  </a:cubicBezTo>
                  <a:cubicBezTo>
                    <a:pt x="100" y="22"/>
                    <a:pt x="99" y="21"/>
                    <a:pt x="99" y="19"/>
                  </a:cubicBezTo>
                  <a:cubicBezTo>
                    <a:pt x="99" y="8"/>
                    <a:pt x="99" y="8"/>
                    <a:pt x="99" y="8"/>
                  </a:cubicBezTo>
                  <a:cubicBezTo>
                    <a:pt x="99" y="4"/>
                    <a:pt x="96" y="0"/>
                    <a:pt x="92" y="0"/>
                  </a:cubicBezTo>
                  <a:cubicBezTo>
                    <a:pt x="79" y="0"/>
                    <a:pt x="79" y="0"/>
                    <a:pt x="79" y="0"/>
                  </a:cubicBezTo>
                  <a:cubicBezTo>
                    <a:pt x="74" y="0"/>
                    <a:pt x="71" y="4"/>
                    <a:pt x="71" y="8"/>
                  </a:cubicBezTo>
                  <a:cubicBezTo>
                    <a:pt x="71" y="19"/>
                    <a:pt x="71" y="19"/>
                    <a:pt x="71" y="19"/>
                  </a:cubicBezTo>
                  <a:cubicBezTo>
                    <a:pt x="71" y="21"/>
                    <a:pt x="70" y="22"/>
                    <a:pt x="68" y="23"/>
                  </a:cubicBezTo>
                  <a:cubicBezTo>
                    <a:pt x="52" y="29"/>
                    <a:pt x="52" y="29"/>
                    <a:pt x="52" y="29"/>
                  </a:cubicBezTo>
                  <a:cubicBezTo>
                    <a:pt x="51" y="30"/>
                    <a:pt x="49" y="30"/>
                    <a:pt x="48" y="29"/>
                  </a:cubicBezTo>
                  <a:cubicBezTo>
                    <a:pt x="41" y="21"/>
                    <a:pt x="41" y="21"/>
                    <a:pt x="41" y="21"/>
                  </a:cubicBezTo>
                  <a:cubicBezTo>
                    <a:pt x="38" y="18"/>
                    <a:pt x="33" y="18"/>
                    <a:pt x="30" y="21"/>
                  </a:cubicBezTo>
                  <a:cubicBezTo>
                    <a:pt x="21" y="30"/>
                    <a:pt x="21" y="30"/>
                    <a:pt x="21" y="30"/>
                  </a:cubicBezTo>
                  <a:cubicBezTo>
                    <a:pt x="19" y="31"/>
                    <a:pt x="18" y="33"/>
                    <a:pt x="18" y="35"/>
                  </a:cubicBezTo>
                  <a:cubicBezTo>
                    <a:pt x="18" y="37"/>
                    <a:pt x="19" y="39"/>
                    <a:pt x="21" y="41"/>
                  </a:cubicBezTo>
                  <a:cubicBezTo>
                    <a:pt x="28" y="49"/>
                    <a:pt x="28" y="49"/>
                    <a:pt x="28" y="49"/>
                  </a:cubicBezTo>
                  <a:cubicBezTo>
                    <a:pt x="29" y="50"/>
                    <a:pt x="30" y="52"/>
                    <a:pt x="29" y="53"/>
                  </a:cubicBezTo>
                  <a:cubicBezTo>
                    <a:pt x="22" y="69"/>
                    <a:pt x="22" y="69"/>
                    <a:pt x="22" y="69"/>
                  </a:cubicBezTo>
                  <a:cubicBezTo>
                    <a:pt x="22" y="70"/>
                    <a:pt x="20" y="71"/>
                    <a:pt x="19" y="71"/>
                  </a:cubicBezTo>
                  <a:cubicBezTo>
                    <a:pt x="8" y="71"/>
                    <a:pt x="8" y="71"/>
                    <a:pt x="8" y="71"/>
                  </a:cubicBezTo>
                  <a:cubicBezTo>
                    <a:pt x="4" y="71"/>
                    <a:pt x="0" y="75"/>
                    <a:pt x="0" y="79"/>
                  </a:cubicBezTo>
                  <a:cubicBezTo>
                    <a:pt x="0" y="92"/>
                    <a:pt x="0" y="92"/>
                    <a:pt x="0" y="92"/>
                  </a:cubicBezTo>
                  <a:cubicBezTo>
                    <a:pt x="0" y="96"/>
                    <a:pt x="4" y="100"/>
                    <a:pt x="8" y="100"/>
                  </a:cubicBezTo>
                  <a:cubicBezTo>
                    <a:pt x="19" y="100"/>
                    <a:pt x="19" y="100"/>
                    <a:pt x="19" y="100"/>
                  </a:cubicBezTo>
                  <a:cubicBezTo>
                    <a:pt x="20" y="100"/>
                    <a:pt x="22" y="101"/>
                    <a:pt x="22" y="102"/>
                  </a:cubicBezTo>
                  <a:cubicBezTo>
                    <a:pt x="29" y="118"/>
                    <a:pt x="29" y="118"/>
                    <a:pt x="29" y="118"/>
                  </a:cubicBezTo>
                  <a:cubicBezTo>
                    <a:pt x="30" y="119"/>
                    <a:pt x="29" y="121"/>
                    <a:pt x="28" y="122"/>
                  </a:cubicBezTo>
                  <a:cubicBezTo>
                    <a:pt x="21" y="130"/>
                    <a:pt x="21" y="130"/>
                    <a:pt x="21" y="130"/>
                  </a:cubicBezTo>
                  <a:cubicBezTo>
                    <a:pt x="19" y="131"/>
                    <a:pt x="18" y="133"/>
                    <a:pt x="18" y="135"/>
                  </a:cubicBezTo>
                  <a:cubicBezTo>
                    <a:pt x="18" y="138"/>
                    <a:pt x="19" y="139"/>
                    <a:pt x="21" y="141"/>
                  </a:cubicBezTo>
                  <a:cubicBezTo>
                    <a:pt x="30" y="150"/>
                    <a:pt x="30" y="150"/>
                    <a:pt x="30" y="150"/>
                  </a:cubicBezTo>
                  <a:cubicBezTo>
                    <a:pt x="33" y="153"/>
                    <a:pt x="38" y="153"/>
                    <a:pt x="41" y="150"/>
                  </a:cubicBezTo>
                  <a:cubicBezTo>
                    <a:pt x="48" y="142"/>
                    <a:pt x="48" y="142"/>
                    <a:pt x="48" y="142"/>
                  </a:cubicBezTo>
                  <a:cubicBezTo>
                    <a:pt x="49" y="141"/>
                    <a:pt x="51" y="141"/>
                    <a:pt x="53" y="142"/>
                  </a:cubicBezTo>
                  <a:cubicBezTo>
                    <a:pt x="69" y="148"/>
                    <a:pt x="69" y="148"/>
                    <a:pt x="69" y="148"/>
                  </a:cubicBezTo>
                  <a:cubicBezTo>
                    <a:pt x="70" y="149"/>
                    <a:pt x="71" y="150"/>
                    <a:pt x="71" y="151"/>
                  </a:cubicBezTo>
                  <a:cubicBezTo>
                    <a:pt x="71" y="163"/>
                    <a:pt x="71" y="163"/>
                    <a:pt x="71" y="163"/>
                  </a:cubicBezTo>
                  <a:cubicBezTo>
                    <a:pt x="71" y="167"/>
                    <a:pt x="74" y="170"/>
                    <a:pt x="79" y="170"/>
                  </a:cubicBezTo>
                  <a:cubicBezTo>
                    <a:pt x="92" y="170"/>
                    <a:pt x="92" y="170"/>
                    <a:pt x="92" y="170"/>
                  </a:cubicBezTo>
                  <a:cubicBezTo>
                    <a:pt x="96" y="170"/>
                    <a:pt x="99" y="167"/>
                    <a:pt x="99" y="163"/>
                  </a:cubicBezTo>
                  <a:cubicBezTo>
                    <a:pt x="99" y="151"/>
                    <a:pt x="99" y="151"/>
                    <a:pt x="99" y="151"/>
                  </a:cubicBezTo>
                  <a:cubicBezTo>
                    <a:pt x="99" y="150"/>
                    <a:pt x="100" y="149"/>
                    <a:pt x="102" y="148"/>
                  </a:cubicBezTo>
                  <a:cubicBezTo>
                    <a:pt x="118" y="142"/>
                    <a:pt x="118" y="142"/>
                    <a:pt x="118" y="142"/>
                  </a:cubicBezTo>
                  <a:cubicBezTo>
                    <a:pt x="119" y="141"/>
                    <a:pt x="121" y="141"/>
                    <a:pt x="122" y="142"/>
                  </a:cubicBezTo>
                  <a:cubicBezTo>
                    <a:pt x="130" y="150"/>
                    <a:pt x="130" y="150"/>
                    <a:pt x="130" y="150"/>
                  </a:cubicBezTo>
                  <a:cubicBezTo>
                    <a:pt x="133" y="153"/>
                    <a:pt x="138" y="153"/>
                    <a:pt x="141" y="150"/>
                  </a:cubicBezTo>
                  <a:cubicBezTo>
                    <a:pt x="150" y="141"/>
                    <a:pt x="150" y="141"/>
                    <a:pt x="150" y="141"/>
                  </a:cubicBezTo>
                  <a:cubicBezTo>
                    <a:pt x="151" y="139"/>
                    <a:pt x="152" y="138"/>
                    <a:pt x="152" y="135"/>
                  </a:cubicBezTo>
                  <a:cubicBezTo>
                    <a:pt x="152" y="133"/>
                    <a:pt x="151" y="131"/>
                    <a:pt x="150" y="130"/>
                  </a:cubicBezTo>
                  <a:cubicBezTo>
                    <a:pt x="142" y="122"/>
                    <a:pt x="142" y="122"/>
                    <a:pt x="142" y="122"/>
                  </a:cubicBezTo>
                  <a:cubicBezTo>
                    <a:pt x="141" y="121"/>
                    <a:pt x="141" y="119"/>
                    <a:pt x="141" y="118"/>
                  </a:cubicBezTo>
                  <a:cubicBezTo>
                    <a:pt x="148" y="102"/>
                    <a:pt x="148" y="102"/>
                    <a:pt x="148" y="102"/>
                  </a:cubicBezTo>
                  <a:cubicBezTo>
                    <a:pt x="148" y="101"/>
                    <a:pt x="150" y="100"/>
                    <a:pt x="151" y="100"/>
                  </a:cubicBezTo>
                  <a:cubicBezTo>
                    <a:pt x="162" y="100"/>
                    <a:pt x="162" y="100"/>
                    <a:pt x="162" y="100"/>
                  </a:cubicBezTo>
                  <a:cubicBezTo>
                    <a:pt x="167" y="100"/>
                    <a:pt x="170" y="96"/>
                    <a:pt x="170" y="92"/>
                  </a:cubicBezTo>
                  <a:cubicBezTo>
                    <a:pt x="170" y="79"/>
                    <a:pt x="170" y="79"/>
                    <a:pt x="170" y="79"/>
                  </a:cubicBezTo>
                  <a:cubicBezTo>
                    <a:pt x="170" y="75"/>
                    <a:pt x="167" y="71"/>
                    <a:pt x="162" y="71"/>
                  </a:cubicBezTo>
                  <a:close/>
                  <a:moveTo>
                    <a:pt x="164" y="92"/>
                  </a:moveTo>
                  <a:cubicBezTo>
                    <a:pt x="164" y="93"/>
                    <a:pt x="163" y="94"/>
                    <a:pt x="162" y="94"/>
                  </a:cubicBezTo>
                  <a:cubicBezTo>
                    <a:pt x="151" y="94"/>
                    <a:pt x="151" y="94"/>
                    <a:pt x="151" y="94"/>
                  </a:cubicBezTo>
                  <a:cubicBezTo>
                    <a:pt x="147" y="94"/>
                    <a:pt x="143" y="96"/>
                    <a:pt x="142" y="100"/>
                  </a:cubicBezTo>
                  <a:cubicBezTo>
                    <a:pt x="136" y="115"/>
                    <a:pt x="136" y="115"/>
                    <a:pt x="136" y="115"/>
                  </a:cubicBezTo>
                  <a:cubicBezTo>
                    <a:pt x="134" y="119"/>
                    <a:pt x="135" y="124"/>
                    <a:pt x="138" y="126"/>
                  </a:cubicBezTo>
                  <a:cubicBezTo>
                    <a:pt x="146" y="134"/>
                    <a:pt x="146" y="134"/>
                    <a:pt x="146" y="134"/>
                  </a:cubicBezTo>
                  <a:cubicBezTo>
                    <a:pt x="146" y="135"/>
                    <a:pt x="146" y="135"/>
                    <a:pt x="146" y="135"/>
                  </a:cubicBezTo>
                  <a:cubicBezTo>
                    <a:pt x="146" y="136"/>
                    <a:pt x="146" y="136"/>
                    <a:pt x="145" y="137"/>
                  </a:cubicBezTo>
                  <a:cubicBezTo>
                    <a:pt x="136" y="146"/>
                    <a:pt x="136" y="146"/>
                    <a:pt x="136" y="146"/>
                  </a:cubicBezTo>
                  <a:cubicBezTo>
                    <a:pt x="136" y="147"/>
                    <a:pt x="135" y="147"/>
                    <a:pt x="134" y="146"/>
                  </a:cubicBezTo>
                  <a:cubicBezTo>
                    <a:pt x="126" y="138"/>
                    <a:pt x="126" y="138"/>
                    <a:pt x="126" y="138"/>
                  </a:cubicBezTo>
                  <a:cubicBezTo>
                    <a:pt x="124" y="136"/>
                    <a:pt x="122" y="135"/>
                    <a:pt x="119" y="135"/>
                  </a:cubicBezTo>
                  <a:cubicBezTo>
                    <a:pt x="118" y="135"/>
                    <a:pt x="116" y="136"/>
                    <a:pt x="115" y="136"/>
                  </a:cubicBezTo>
                  <a:cubicBezTo>
                    <a:pt x="100" y="142"/>
                    <a:pt x="100" y="142"/>
                    <a:pt x="100" y="142"/>
                  </a:cubicBezTo>
                  <a:cubicBezTo>
                    <a:pt x="96" y="144"/>
                    <a:pt x="93" y="148"/>
                    <a:pt x="93" y="151"/>
                  </a:cubicBezTo>
                  <a:cubicBezTo>
                    <a:pt x="93" y="163"/>
                    <a:pt x="93" y="163"/>
                    <a:pt x="93" y="163"/>
                  </a:cubicBezTo>
                  <a:cubicBezTo>
                    <a:pt x="93" y="164"/>
                    <a:pt x="93" y="164"/>
                    <a:pt x="92" y="164"/>
                  </a:cubicBezTo>
                  <a:cubicBezTo>
                    <a:pt x="79" y="164"/>
                    <a:pt x="79" y="164"/>
                    <a:pt x="79" y="164"/>
                  </a:cubicBezTo>
                  <a:cubicBezTo>
                    <a:pt x="78" y="164"/>
                    <a:pt x="77" y="164"/>
                    <a:pt x="77" y="163"/>
                  </a:cubicBezTo>
                  <a:cubicBezTo>
                    <a:pt x="77" y="151"/>
                    <a:pt x="77" y="151"/>
                    <a:pt x="77" y="151"/>
                  </a:cubicBezTo>
                  <a:cubicBezTo>
                    <a:pt x="77" y="148"/>
                    <a:pt x="74" y="144"/>
                    <a:pt x="71" y="143"/>
                  </a:cubicBezTo>
                  <a:cubicBezTo>
                    <a:pt x="55" y="136"/>
                    <a:pt x="55" y="136"/>
                    <a:pt x="55" y="136"/>
                  </a:cubicBezTo>
                  <a:cubicBezTo>
                    <a:pt x="54" y="136"/>
                    <a:pt x="52" y="135"/>
                    <a:pt x="51" y="135"/>
                  </a:cubicBezTo>
                  <a:cubicBezTo>
                    <a:pt x="48" y="135"/>
                    <a:pt x="46" y="136"/>
                    <a:pt x="44" y="138"/>
                  </a:cubicBezTo>
                  <a:cubicBezTo>
                    <a:pt x="36" y="146"/>
                    <a:pt x="36" y="146"/>
                    <a:pt x="36" y="146"/>
                  </a:cubicBezTo>
                  <a:cubicBezTo>
                    <a:pt x="36" y="146"/>
                    <a:pt x="34" y="146"/>
                    <a:pt x="34" y="146"/>
                  </a:cubicBezTo>
                  <a:cubicBezTo>
                    <a:pt x="25" y="137"/>
                    <a:pt x="25" y="137"/>
                    <a:pt x="25" y="137"/>
                  </a:cubicBezTo>
                  <a:cubicBezTo>
                    <a:pt x="24" y="136"/>
                    <a:pt x="24" y="136"/>
                    <a:pt x="24" y="135"/>
                  </a:cubicBezTo>
                  <a:cubicBezTo>
                    <a:pt x="24" y="135"/>
                    <a:pt x="24" y="135"/>
                    <a:pt x="25" y="134"/>
                  </a:cubicBezTo>
                  <a:cubicBezTo>
                    <a:pt x="33" y="126"/>
                    <a:pt x="33" y="126"/>
                    <a:pt x="33" y="126"/>
                  </a:cubicBezTo>
                  <a:cubicBezTo>
                    <a:pt x="35" y="124"/>
                    <a:pt x="36" y="119"/>
                    <a:pt x="34" y="116"/>
                  </a:cubicBezTo>
                  <a:cubicBezTo>
                    <a:pt x="28" y="100"/>
                    <a:pt x="28" y="100"/>
                    <a:pt x="28" y="100"/>
                  </a:cubicBezTo>
                  <a:cubicBezTo>
                    <a:pt x="27" y="96"/>
                    <a:pt x="23" y="94"/>
                    <a:pt x="19" y="94"/>
                  </a:cubicBezTo>
                  <a:cubicBezTo>
                    <a:pt x="8" y="94"/>
                    <a:pt x="8" y="94"/>
                    <a:pt x="8" y="94"/>
                  </a:cubicBezTo>
                  <a:cubicBezTo>
                    <a:pt x="7" y="94"/>
                    <a:pt x="6" y="93"/>
                    <a:pt x="6" y="92"/>
                  </a:cubicBezTo>
                  <a:cubicBezTo>
                    <a:pt x="6" y="79"/>
                    <a:pt x="6" y="79"/>
                    <a:pt x="6" y="79"/>
                  </a:cubicBezTo>
                  <a:cubicBezTo>
                    <a:pt x="6" y="78"/>
                    <a:pt x="7" y="77"/>
                    <a:pt x="8" y="77"/>
                  </a:cubicBezTo>
                  <a:cubicBezTo>
                    <a:pt x="19" y="77"/>
                    <a:pt x="19" y="77"/>
                    <a:pt x="19" y="77"/>
                  </a:cubicBezTo>
                  <a:cubicBezTo>
                    <a:pt x="23" y="77"/>
                    <a:pt x="27" y="74"/>
                    <a:pt x="28" y="71"/>
                  </a:cubicBezTo>
                  <a:cubicBezTo>
                    <a:pt x="34" y="56"/>
                    <a:pt x="34" y="56"/>
                    <a:pt x="34" y="56"/>
                  </a:cubicBezTo>
                  <a:cubicBezTo>
                    <a:pt x="36" y="52"/>
                    <a:pt x="35" y="47"/>
                    <a:pt x="33" y="44"/>
                  </a:cubicBezTo>
                  <a:cubicBezTo>
                    <a:pt x="25" y="37"/>
                    <a:pt x="25" y="37"/>
                    <a:pt x="25" y="37"/>
                  </a:cubicBezTo>
                  <a:cubicBezTo>
                    <a:pt x="24" y="36"/>
                    <a:pt x="24" y="36"/>
                    <a:pt x="24" y="35"/>
                  </a:cubicBezTo>
                  <a:cubicBezTo>
                    <a:pt x="24" y="35"/>
                    <a:pt x="24" y="34"/>
                    <a:pt x="25" y="34"/>
                  </a:cubicBezTo>
                  <a:cubicBezTo>
                    <a:pt x="34" y="25"/>
                    <a:pt x="34" y="25"/>
                    <a:pt x="34" y="25"/>
                  </a:cubicBezTo>
                  <a:cubicBezTo>
                    <a:pt x="35" y="24"/>
                    <a:pt x="36" y="24"/>
                    <a:pt x="36" y="25"/>
                  </a:cubicBezTo>
                  <a:cubicBezTo>
                    <a:pt x="44" y="33"/>
                    <a:pt x="44" y="33"/>
                    <a:pt x="44" y="33"/>
                  </a:cubicBezTo>
                  <a:cubicBezTo>
                    <a:pt x="46" y="35"/>
                    <a:pt x="48" y="36"/>
                    <a:pt x="51" y="36"/>
                  </a:cubicBezTo>
                  <a:cubicBezTo>
                    <a:pt x="52" y="36"/>
                    <a:pt x="54" y="35"/>
                    <a:pt x="55" y="35"/>
                  </a:cubicBezTo>
                  <a:cubicBezTo>
                    <a:pt x="70" y="28"/>
                    <a:pt x="70" y="28"/>
                    <a:pt x="70" y="28"/>
                  </a:cubicBezTo>
                  <a:cubicBezTo>
                    <a:pt x="74" y="27"/>
                    <a:pt x="77" y="23"/>
                    <a:pt x="77" y="19"/>
                  </a:cubicBezTo>
                  <a:cubicBezTo>
                    <a:pt x="77" y="8"/>
                    <a:pt x="77" y="8"/>
                    <a:pt x="77" y="8"/>
                  </a:cubicBezTo>
                  <a:cubicBezTo>
                    <a:pt x="77" y="7"/>
                    <a:pt x="78" y="6"/>
                    <a:pt x="79" y="6"/>
                  </a:cubicBezTo>
                  <a:cubicBezTo>
                    <a:pt x="92" y="6"/>
                    <a:pt x="92" y="6"/>
                    <a:pt x="92" y="6"/>
                  </a:cubicBezTo>
                  <a:cubicBezTo>
                    <a:pt x="93" y="6"/>
                    <a:pt x="93" y="7"/>
                    <a:pt x="93" y="8"/>
                  </a:cubicBezTo>
                  <a:cubicBezTo>
                    <a:pt x="93" y="19"/>
                    <a:pt x="93" y="19"/>
                    <a:pt x="93" y="19"/>
                  </a:cubicBezTo>
                  <a:cubicBezTo>
                    <a:pt x="93" y="23"/>
                    <a:pt x="96" y="27"/>
                    <a:pt x="100" y="28"/>
                  </a:cubicBezTo>
                  <a:cubicBezTo>
                    <a:pt x="115" y="35"/>
                    <a:pt x="115" y="35"/>
                    <a:pt x="115" y="35"/>
                  </a:cubicBezTo>
                  <a:cubicBezTo>
                    <a:pt x="118" y="36"/>
                    <a:pt x="123" y="36"/>
                    <a:pt x="126" y="33"/>
                  </a:cubicBezTo>
                  <a:cubicBezTo>
                    <a:pt x="134" y="25"/>
                    <a:pt x="134" y="25"/>
                    <a:pt x="134" y="25"/>
                  </a:cubicBezTo>
                  <a:cubicBezTo>
                    <a:pt x="135" y="24"/>
                    <a:pt x="136" y="24"/>
                    <a:pt x="136" y="25"/>
                  </a:cubicBezTo>
                  <a:cubicBezTo>
                    <a:pt x="146" y="34"/>
                    <a:pt x="146" y="34"/>
                    <a:pt x="146" y="34"/>
                  </a:cubicBezTo>
                  <a:cubicBezTo>
                    <a:pt x="146" y="34"/>
                    <a:pt x="146" y="35"/>
                    <a:pt x="146" y="35"/>
                  </a:cubicBezTo>
                  <a:cubicBezTo>
                    <a:pt x="146" y="36"/>
                    <a:pt x="146" y="36"/>
                    <a:pt x="145" y="37"/>
                  </a:cubicBezTo>
                  <a:cubicBezTo>
                    <a:pt x="138" y="44"/>
                    <a:pt x="138" y="44"/>
                    <a:pt x="138" y="44"/>
                  </a:cubicBezTo>
                  <a:cubicBezTo>
                    <a:pt x="135" y="47"/>
                    <a:pt x="134" y="52"/>
                    <a:pt x="136" y="55"/>
                  </a:cubicBezTo>
                  <a:cubicBezTo>
                    <a:pt x="142" y="71"/>
                    <a:pt x="142" y="71"/>
                    <a:pt x="142" y="71"/>
                  </a:cubicBezTo>
                  <a:cubicBezTo>
                    <a:pt x="143" y="74"/>
                    <a:pt x="147" y="77"/>
                    <a:pt x="151" y="77"/>
                  </a:cubicBezTo>
                  <a:cubicBezTo>
                    <a:pt x="162" y="77"/>
                    <a:pt x="162" y="77"/>
                    <a:pt x="162" y="77"/>
                  </a:cubicBezTo>
                  <a:cubicBezTo>
                    <a:pt x="163" y="77"/>
                    <a:pt x="164" y="78"/>
                    <a:pt x="164" y="79"/>
                  </a:cubicBezTo>
                  <a:lnTo>
                    <a:pt x="164" y="92"/>
                  </a:lnTo>
                  <a:close/>
                  <a:moveTo>
                    <a:pt x="85" y="62"/>
                  </a:moveTo>
                  <a:cubicBezTo>
                    <a:pt x="72" y="62"/>
                    <a:pt x="62" y="72"/>
                    <a:pt x="62" y="85"/>
                  </a:cubicBezTo>
                  <a:cubicBezTo>
                    <a:pt x="62" y="98"/>
                    <a:pt x="72" y="109"/>
                    <a:pt x="85" y="109"/>
                  </a:cubicBezTo>
                  <a:cubicBezTo>
                    <a:pt x="98" y="109"/>
                    <a:pt x="109" y="98"/>
                    <a:pt x="109" y="85"/>
                  </a:cubicBezTo>
                  <a:cubicBezTo>
                    <a:pt x="109" y="72"/>
                    <a:pt x="98" y="62"/>
                    <a:pt x="85" y="62"/>
                  </a:cubicBezTo>
                  <a:close/>
                  <a:moveTo>
                    <a:pt x="85" y="103"/>
                  </a:moveTo>
                  <a:cubicBezTo>
                    <a:pt x="76" y="103"/>
                    <a:pt x="68" y="95"/>
                    <a:pt x="68" y="85"/>
                  </a:cubicBezTo>
                  <a:cubicBezTo>
                    <a:pt x="68" y="76"/>
                    <a:pt x="76" y="68"/>
                    <a:pt x="85" y="68"/>
                  </a:cubicBezTo>
                  <a:cubicBezTo>
                    <a:pt x="95" y="68"/>
                    <a:pt x="103" y="76"/>
                    <a:pt x="103" y="85"/>
                  </a:cubicBezTo>
                  <a:cubicBezTo>
                    <a:pt x="103" y="95"/>
                    <a:pt x="95" y="103"/>
                    <a:pt x="85" y="103"/>
                  </a:cubicBezTo>
                  <a:close/>
                </a:path>
              </a:pathLst>
            </a:custGeom>
            <a:solidFill>
              <a:schemeClr val="tx1"/>
            </a:solidFill>
            <a:ln>
              <a:solidFill>
                <a:schemeClr val="tx1"/>
              </a:solidFill>
            </a:ln>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grpSp>
      <p:grpSp>
        <p:nvGrpSpPr>
          <p:cNvPr id="5" name="组合 4"/>
          <p:cNvGrpSpPr/>
          <p:nvPr/>
        </p:nvGrpSpPr>
        <p:grpSpPr>
          <a:xfrm>
            <a:off x="5847099" y="3674682"/>
            <a:ext cx="576580" cy="576580"/>
            <a:chOff x="8407459" y="1864114"/>
            <a:chExt cx="576580" cy="576580"/>
          </a:xfrm>
          <a:solidFill>
            <a:schemeClr val="bg1"/>
          </a:solidFill>
        </p:grpSpPr>
        <p:sp>
          <p:nvSpPr>
            <p:cNvPr id="102" name="圆角矩形 101"/>
            <p:cNvSpPr/>
            <p:nvPr/>
          </p:nvSpPr>
          <p:spPr>
            <a:xfrm>
              <a:off x="8407459" y="1864114"/>
              <a:ext cx="576580" cy="576580"/>
            </a:xfrm>
            <a:prstGeom prst="roundRect">
              <a:avLst>
                <a:gd name="adj" fmla="val 9467"/>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nvGrpSpPr>
            <p:cNvPr id="201" name="组合 200"/>
            <p:cNvGrpSpPr/>
            <p:nvPr/>
          </p:nvGrpSpPr>
          <p:grpSpPr>
            <a:xfrm>
              <a:off x="8570278" y="1973200"/>
              <a:ext cx="265204" cy="344007"/>
              <a:chOff x="8175428" y="2319832"/>
              <a:chExt cx="244310" cy="316905"/>
            </a:xfrm>
            <a:grpFill/>
          </p:grpSpPr>
          <p:sp useBgFill="1">
            <p:nvSpPr>
              <p:cNvPr id="202" name="Freeform 321"/>
              <p:cNvSpPr/>
              <p:nvPr/>
            </p:nvSpPr>
            <p:spPr bwMode="auto">
              <a:xfrm>
                <a:off x="8366688" y="2577404"/>
                <a:ext cx="53050" cy="53050"/>
              </a:xfrm>
              <a:custGeom>
                <a:avLst/>
                <a:gdLst>
                  <a:gd name="T0" fmla="*/ 28 w 32"/>
                  <a:gd name="T1" fmla="*/ 32 h 32"/>
                  <a:gd name="T2" fmla="*/ 25 w 32"/>
                  <a:gd name="T3" fmla="*/ 31 h 32"/>
                  <a:gd name="T4" fmla="*/ 1 w 32"/>
                  <a:gd name="T5" fmla="*/ 7 h 32"/>
                  <a:gd name="T6" fmla="*/ 1 w 32"/>
                  <a:gd name="T7" fmla="*/ 1 h 32"/>
                  <a:gd name="T8" fmla="*/ 7 w 32"/>
                  <a:gd name="T9" fmla="*/ 1 h 32"/>
                  <a:gd name="T10" fmla="*/ 31 w 32"/>
                  <a:gd name="T11" fmla="*/ 25 h 32"/>
                  <a:gd name="T12" fmla="*/ 31 w 32"/>
                  <a:gd name="T13" fmla="*/ 31 h 32"/>
                  <a:gd name="T14" fmla="*/ 28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8" y="32"/>
                    </a:moveTo>
                    <a:cubicBezTo>
                      <a:pt x="27" y="32"/>
                      <a:pt x="26" y="32"/>
                      <a:pt x="25" y="31"/>
                    </a:cubicBezTo>
                    <a:cubicBezTo>
                      <a:pt x="1" y="7"/>
                      <a:pt x="1" y="7"/>
                      <a:pt x="1" y="7"/>
                    </a:cubicBezTo>
                    <a:cubicBezTo>
                      <a:pt x="0" y="5"/>
                      <a:pt x="0" y="3"/>
                      <a:pt x="1" y="1"/>
                    </a:cubicBezTo>
                    <a:cubicBezTo>
                      <a:pt x="3" y="0"/>
                      <a:pt x="5" y="0"/>
                      <a:pt x="7" y="1"/>
                    </a:cubicBezTo>
                    <a:cubicBezTo>
                      <a:pt x="31" y="25"/>
                      <a:pt x="31" y="25"/>
                      <a:pt x="31" y="25"/>
                    </a:cubicBezTo>
                    <a:cubicBezTo>
                      <a:pt x="32" y="27"/>
                      <a:pt x="32" y="29"/>
                      <a:pt x="31" y="31"/>
                    </a:cubicBezTo>
                    <a:cubicBezTo>
                      <a:pt x="30" y="32"/>
                      <a:pt x="29" y="32"/>
                      <a:pt x="28" y="32"/>
                    </a:cubicBezTo>
                    <a:close/>
                  </a:path>
                </a:pathLst>
              </a:custGeom>
              <a:ln w="9525">
                <a:solidFill>
                  <a:srgbClr val="000000"/>
                </a:solidFill>
                <a:round/>
              </a:ln>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useBgFill="1">
            <p:nvSpPr>
              <p:cNvPr id="203" name="Freeform 322"/>
              <p:cNvSpPr>
                <a:spLocks noEditPoints="1"/>
              </p:cNvSpPr>
              <p:nvPr/>
            </p:nvSpPr>
            <p:spPr bwMode="auto">
              <a:xfrm>
                <a:off x="8294093" y="2504809"/>
                <a:ext cx="92140" cy="92838"/>
              </a:xfrm>
              <a:custGeom>
                <a:avLst/>
                <a:gdLst>
                  <a:gd name="T0" fmla="*/ 28 w 56"/>
                  <a:gd name="T1" fmla="*/ 56 h 56"/>
                  <a:gd name="T2" fmla="*/ 28 w 56"/>
                  <a:gd name="T3" fmla="*/ 56 h 56"/>
                  <a:gd name="T4" fmla="*/ 0 w 56"/>
                  <a:gd name="T5" fmla="*/ 28 h 56"/>
                  <a:gd name="T6" fmla="*/ 8 w 56"/>
                  <a:gd name="T7" fmla="*/ 8 h 56"/>
                  <a:gd name="T8" fmla="*/ 28 w 56"/>
                  <a:gd name="T9" fmla="*/ 0 h 56"/>
                  <a:gd name="T10" fmla="*/ 48 w 56"/>
                  <a:gd name="T11" fmla="*/ 8 h 56"/>
                  <a:gd name="T12" fmla="*/ 56 w 56"/>
                  <a:gd name="T13" fmla="*/ 28 h 56"/>
                  <a:gd name="T14" fmla="*/ 48 w 56"/>
                  <a:gd name="T15" fmla="*/ 48 h 56"/>
                  <a:gd name="T16" fmla="*/ 28 w 56"/>
                  <a:gd name="T17" fmla="*/ 56 h 56"/>
                  <a:gd name="T18" fmla="*/ 28 w 56"/>
                  <a:gd name="T19" fmla="*/ 8 h 56"/>
                  <a:gd name="T20" fmla="*/ 14 w 56"/>
                  <a:gd name="T21" fmla="*/ 14 h 56"/>
                  <a:gd name="T22" fmla="*/ 8 w 56"/>
                  <a:gd name="T23" fmla="*/ 28 h 56"/>
                  <a:gd name="T24" fmla="*/ 28 w 56"/>
                  <a:gd name="T25" fmla="*/ 48 h 56"/>
                  <a:gd name="T26" fmla="*/ 42 w 56"/>
                  <a:gd name="T27" fmla="*/ 42 h 56"/>
                  <a:gd name="T28" fmla="*/ 48 w 56"/>
                  <a:gd name="T29" fmla="*/ 28 h 56"/>
                  <a:gd name="T30" fmla="*/ 42 w 56"/>
                  <a:gd name="T31" fmla="*/ 14 h 56"/>
                  <a:gd name="T32" fmla="*/ 28 w 56"/>
                  <a:gd name="T33"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6">
                    <a:moveTo>
                      <a:pt x="28" y="56"/>
                    </a:moveTo>
                    <a:cubicBezTo>
                      <a:pt x="28" y="56"/>
                      <a:pt x="28" y="56"/>
                      <a:pt x="28" y="56"/>
                    </a:cubicBezTo>
                    <a:cubicBezTo>
                      <a:pt x="13" y="56"/>
                      <a:pt x="0" y="43"/>
                      <a:pt x="0" y="28"/>
                    </a:cubicBezTo>
                    <a:cubicBezTo>
                      <a:pt x="0" y="21"/>
                      <a:pt x="3" y="13"/>
                      <a:pt x="8" y="8"/>
                    </a:cubicBezTo>
                    <a:cubicBezTo>
                      <a:pt x="13" y="3"/>
                      <a:pt x="20" y="0"/>
                      <a:pt x="28" y="0"/>
                    </a:cubicBezTo>
                    <a:cubicBezTo>
                      <a:pt x="35" y="0"/>
                      <a:pt x="42" y="3"/>
                      <a:pt x="48" y="8"/>
                    </a:cubicBezTo>
                    <a:cubicBezTo>
                      <a:pt x="53" y="13"/>
                      <a:pt x="56" y="21"/>
                      <a:pt x="56" y="28"/>
                    </a:cubicBezTo>
                    <a:cubicBezTo>
                      <a:pt x="56" y="35"/>
                      <a:pt x="53" y="43"/>
                      <a:pt x="48" y="48"/>
                    </a:cubicBezTo>
                    <a:cubicBezTo>
                      <a:pt x="42" y="53"/>
                      <a:pt x="35" y="56"/>
                      <a:pt x="28" y="56"/>
                    </a:cubicBezTo>
                    <a:close/>
                    <a:moveTo>
                      <a:pt x="28" y="8"/>
                    </a:moveTo>
                    <a:cubicBezTo>
                      <a:pt x="23" y="8"/>
                      <a:pt x="18" y="10"/>
                      <a:pt x="14" y="14"/>
                    </a:cubicBezTo>
                    <a:cubicBezTo>
                      <a:pt x="10" y="18"/>
                      <a:pt x="8" y="23"/>
                      <a:pt x="8" y="28"/>
                    </a:cubicBezTo>
                    <a:cubicBezTo>
                      <a:pt x="8" y="39"/>
                      <a:pt x="17" y="48"/>
                      <a:pt x="28" y="48"/>
                    </a:cubicBezTo>
                    <a:cubicBezTo>
                      <a:pt x="33" y="48"/>
                      <a:pt x="38" y="46"/>
                      <a:pt x="42" y="42"/>
                    </a:cubicBezTo>
                    <a:cubicBezTo>
                      <a:pt x="46" y="38"/>
                      <a:pt x="48" y="33"/>
                      <a:pt x="48" y="28"/>
                    </a:cubicBezTo>
                    <a:cubicBezTo>
                      <a:pt x="48" y="23"/>
                      <a:pt x="46" y="18"/>
                      <a:pt x="42" y="14"/>
                    </a:cubicBezTo>
                    <a:cubicBezTo>
                      <a:pt x="38" y="10"/>
                      <a:pt x="33" y="8"/>
                      <a:pt x="28" y="8"/>
                    </a:cubicBezTo>
                    <a:close/>
                  </a:path>
                </a:pathLst>
              </a:custGeom>
              <a:ln w="9525">
                <a:noFill/>
                <a:round/>
              </a:ln>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useBgFill="1">
            <p:nvSpPr>
              <p:cNvPr id="204" name="Freeform 323"/>
              <p:cNvSpPr/>
              <p:nvPr/>
            </p:nvSpPr>
            <p:spPr bwMode="auto">
              <a:xfrm>
                <a:off x="8175428" y="2319832"/>
                <a:ext cx="237330" cy="316905"/>
              </a:xfrm>
              <a:custGeom>
                <a:avLst/>
                <a:gdLst>
                  <a:gd name="T0" fmla="*/ 80 w 144"/>
                  <a:gd name="T1" fmla="*/ 192 h 192"/>
                  <a:gd name="T2" fmla="*/ 4 w 144"/>
                  <a:gd name="T3" fmla="*/ 192 h 192"/>
                  <a:gd name="T4" fmla="*/ 0 w 144"/>
                  <a:gd name="T5" fmla="*/ 188 h 192"/>
                  <a:gd name="T6" fmla="*/ 0 w 144"/>
                  <a:gd name="T7" fmla="*/ 47 h 192"/>
                  <a:gd name="T8" fmla="*/ 1 w 144"/>
                  <a:gd name="T9" fmla="*/ 44 h 192"/>
                  <a:gd name="T10" fmla="*/ 43 w 144"/>
                  <a:gd name="T11" fmla="*/ 1 h 192"/>
                  <a:gd name="T12" fmla="*/ 45 w 144"/>
                  <a:gd name="T13" fmla="*/ 0 h 192"/>
                  <a:gd name="T14" fmla="*/ 140 w 144"/>
                  <a:gd name="T15" fmla="*/ 0 h 192"/>
                  <a:gd name="T16" fmla="*/ 144 w 144"/>
                  <a:gd name="T17" fmla="*/ 4 h 192"/>
                  <a:gd name="T18" fmla="*/ 144 w 144"/>
                  <a:gd name="T19" fmla="*/ 116 h 192"/>
                  <a:gd name="T20" fmla="*/ 140 w 144"/>
                  <a:gd name="T21" fmla="*/ 120 h 192"/>
                  <a:gd name="T22" fmla="*/ 136 w 144"/>
                  <a:gd name="T23" fmla="*/ 116 h 192"/>
                  <a:gd name="T24" fmla="*/ 136 w 144"/>
                  <a:gd name="T25" fmla="*/ 8 h 192"/>
                  <a:gd name="T26" fmla="*/ 47 w 144"/>
                  <a:gd name="T27" fmla="*/ 8 h 192"/>
                  <a:gd name="T28" fmla="*/ 8 w 144"/>
                  <a:gd name="T29" fmla="*/ 48 h 192"/>
                  <a:gd name="T30" fmla="*/ 8 w 144"/>
                  <a:gd name="T31" fmla="*/ 184 h 192"/>
                  <a:gd name="T32" fmla="*/ 80 w 144"/>
                  <a:gd name="T33" fmla="*/ 184 h 192"/>
                  <a:gd name="T34" fmla="*/ 84 w 144"/>
                  <a:gd name="T35" fmla="*/ 188 h 192"/>
                  <a:gd name="T36" fmla="*/ 80 w 144"/>
                  <a:gd name="T3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92">
                    <a:moveTo>
                      <a:pt x="80" y="192"/>
                    </a:moveTo>
                    <a:cubicBezTo>
                      <a:pt x="4" y="192"/>
                      <a:pt x="4" y="192"/>
                      <a:pt x="4" y="192"/>
                    </a:cubicBezTo>
                    <a:cubicBezTo>
                      <a:pt x="2" y="192"/>
                      <a:pt x="0" y="190"/>
                      <a:pt x="0" y="188"/>
                    </a:cubicBezTo>
                    <a:cubicBezTo>
                      <a:pt x="0" y="47"/>
                      <a:pt x="0" y="47"/>
                      <a:pt x="0" y="47"/>
                    </a:cubicBezTo>
                    <a:cubicBezTo>
                      <a:pt x="0" y="45"/>
                      <a:pt x="0" y="44"/>
                      <a:pt x="1" y="44"/>
                    </a:cubicBezTo>
                    <a:cubicBezTo>
                      <a:pt x="43" y="1"/>
                      <a:pt x="43" y="1"/>
                      <a:pt x="43" y="1"/>
                    </a:cubicBezTo>
                    <a:cubicBezTo>
                      <a:pt x="43" y="0"/>
                      <a:pt x="44" y="0"/>
                      <a:pt x="45" y="0"/>
                    </a:cubicBezTo>
                    <a:cubicBezTo>
                      <a:pt x="140" y="0"/>
                      <a:pt x="140" y="0"/>
                      <a:pt x="140" y="0"/>
                    </a:cubicBezTo>
                    <a:cubicBezTo>
                      <a:pt x="142" y="0"/>
                      <a:pt x="144" y="2"/>
                      <a:pt x="144" y="4"/>
                    </a:cubicBezTo>
                    <a:cubicBezTo>
                      <a:pt x="144" y="116"/>
                      <a:pt x="144" y="116"/>
                      <a:pt x="144" y="116"/>
                    </a:cubicBezTo>
                    <a:cubicBezTo>
                      <a:pt x="144" y="118"/>
                      <a:pt x="142" y="120"/>
                      <a:pt x="140" y="120"/>
                    </a:cubicBezTo>
                    <a:cubicBezTo>
                      <a:pt x="138" y="120"/>
                      <a:pt x="136" y="118"/>
                      <a:pt x="136" y="116"/>
                    </a:cubicBezTo>
                    <a:cubicBezTo>
                      <a:pt x="136" y="8"/>
                      <a:pt x="136" y="8"/>
                      <a:pt x="136" y="8"/>
                    </a:cubicBezTo>
                    <a:cubicBezTo>
                      <a:pt x="47" y="8"/>
                      <a:pt x="47" y="8"/>
                      <a:pt x="47" y="8"/>
                    </a:cubicBezTo>
                    <a:cubicBezTo>
                      <a:pt x="8" y="48"/>
                      <a:pt x="8" y="48"/>
                      <a:pt x="8" y="48"/>
                    </a:cubicBezTo>
                    <a:cubicBezTo>
                      <a:pt x="8" y="184"/>
                      <a:pt x="8" y="184"/>
                      <a:pt x="8" y="184"/>
                    </a:cubicBezTo>
                    <a:cubicBezTo>
                      <a:pt x="80" y="184"/>
                      <a:pt x="80" y="184"/>
                      <a:pt x="80" y="184"/>
                    </a:cubicBezTo>
                    <a:cubicBezTo>
                      <a:pt x="82" y="184"/>
                      <a:pt x="84" y="186"/>
                      <a:pt x="84" y="188"/>
                    </a:cubicBezTo>
                    <a:cubicBezTo>
                      <a:pt x="84" y="190"/>
                      <a:pt x="82" y="192"/>
                      <a:pt x="80" y="192"/>
                    </a:cubicBezTo>
                    <a:close/>
                  </a:path>
                </a:pathLst>
              </a:custGeom>
              <a:ln w="9525">
                <a:solidFill>
                  <a:srgbClr val="000000"/>
                </a:solidFill>
                <a:round/>
              </a:ln>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useBgFill="1">
            <p:nvSpPr>
              <p:cNvPr id="205" name="Freeform 324"/>
              <p:cNvSpPr/>
              <p:nvPr/>
            </p:nvSpPr>
            <p:spPr bwMode="auto">
              <a:xfrm>
                <a:off x="8181710" y="2319832"/>
                <a:ext cx="79575" cy="92838"/>
              </a:xfrm>
              <a:custGeom>
                <a:avLst/>
                <a:gdLst>
                  <a:gd name="T0" fmla="*/ 44 w 48"/>
                  <a:gd name="T1" fmla="*/ 56 h 56"/>
                  <a:gd name="T2" fmla="*/ 4 w 48"/>
                  <a:gd name="T3" fmla="*/ 56 h 56"/>
                  <a:gd name="T4" fmla="*/ 0 w 48"/>
                  <a:gd name="T5" fmla="*/ 52 h 56"/>
                  <a:gd name="T6" fmla="*/ 4 w 48"/>
                  <a:gd name="T7" fmla="*/ 48 h 56"/>
                  <a:gd name="T8" fmla="*/ 40 w 48"/>
                  <a:gd name="T9" fmla="*/ 48 h 56"/>
                  <a:gd name="T10" fmla="*/ 40 w 48"/>
                  <a:gd name="T11" fmla="*/ 4 h 56"/>
                  <a:gd name="T12" fmla="*/ 44 w 48"/>
                  <a:gd name="T13" fmla="*/ 0 h 56"/>
                  <a:gd name="T14" fmla="*/ 48 w 48"/>
                  <a:gd name="T15" fmla="*/ 4 h 56"/>
                  <a:gd name="T16" fmla="*/ 48 w 48"/>
                  <a:gd name="T17" fmla="*/ 52 h 56"/>
                  <a:gd name="T18" fmla="*/ 44 w 48"/>
                  <a:gd name="T1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6">
                    <a:moveTo>
                      <a:pt x="44" y="56"/>
                    </a:moveTo>
                    <a:cubicBezTo>
                      <a:pt x="4" y="56"/>
                      <a:pt x="4" y="56"/>
                      <a:pt x="4" y="56"/>
                    </a:cubicBezTo>
                    <a:cubicBezTo>
                      <a:pt x="2" y="56"/>
                      <a:pt x="0" y="54"/>
                      <a:pt x="0" y="52"/>
                    </a:cubicBezTo>
                    <a:cubicBezTo>
                      <a:pt x="0" y="50"/>
                      <a:pt x="2" y="48"/>
                      <a:pt x="4" y="48"/>
                    </a:cubicBezTo>
                    <a:cubicBezTo>
                      <a:pt x="40" y="48"/>
                      <a:pt x="40" y="48"/>
                      <a:pt x="40" y="48"/>
                    </a:cubicBezTo>
                    <a:cubicBezTo>
                      <a:pt x="40" y="4"/>
                      <a:pt x="40" y="4"/>
                      <a:pt x="40" y="4"/>
                    </a:cubicBezTo>
                    <a:cubicBezTo>
                      <a:pt x="40" y="2"/>
                      <a:pt x="42" y="0"/>
                      <a:pt x="44" y="0"/>
                    </a:cubicBezTo>
                    <a:cubicBezTo>
                      <a:pt x="46" y="0"/>
                      <a:pt x="48" y="2"/>
                      <a:pt x="48" y="4"/>
                    </a:cubicBezTo>
                    <a:cubicBezTo>
                      <a:pt x="48" y="52"/>
                      <a:pt x="48" y="52"/>
                      <a:pt x="48" y="52"/>
                    </a:cubicBezTo>
                    <a:cubicBezTo>
                      <a:pt x="48" y="54"/>
                      <a:pt x="46" y="56"/>
                      <a:pt x="44" y="56"/>
                    </a:cubicBezTo>
                    <a:close/>
                  </a:path>
                </a:pathLst>
              </a:custGeom>
              <a:ln w="9525">
                <a:solidFill>
                  <a:srgbClr val="000000"/>
                </a:solidFill>
                <a:round/>
              </a:ln>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grpSp>
      </p:grpSp>
      <p:sp>
        <p:nvSpPr>
          <p:cNvPr id="55" name="等腰三角形 54"/>
          <p:cNvSpPr/>
          <p:nvPr/>
        </p:nvSpPr>
        <p:spPr>
          <a:xfrm rot="10800000">
            <a:off x="2918199" y="2777719"/>
            <a:ext cx="795528" cy="342900"/>
          </a:xfrm>
          <a:prstGeom prst="triangl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印品黑体" panose="00000500000000000000" pitchFamily="2" charset="-122"/>
              <a:ea typeface="印品黑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2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par>
                          <p:cTn id="10" fill="hold">
                            <p:stCondLst>
                              <p:cond delay="6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10"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childTnLst>
                                </p:cTn>
                              </p:par>
                              <p:par>
                                <p:cTn id="19" presetID="35" presetClass="path" presetSubtype="0" accel="10000" decel="90000" fill="hold" grpId="1" nodeType="withEffect">
                                  <p:stCondLst>
                                    <p:cond delay="0"/>
                                  </p:stCondLst>
                                  <p:childTnLst>
                                    <p:animMotion origin="layout" path="M 5E-6 -2.59259E-6 L 5E-6 -0.05972 " pathEditMode="relative" rAng="0" ptsTypes="AA">
                                      <p:cBhvr>
                                        <p:cTn id="20" dur="1000" spd="-100000" fill="hold"/>
                                        <p:tgtEl>
                                          <p:spTgt spid="55"/>
                                        </p:tgtEl>
                                        <p:attrNameLst>
                                          <p:attrName>ppt_x</p:attrName>
                                          <p:attrName>ppt_y</p:attrName>
                                        </p:attrNameLst>
                                      </p:cBhvr>
                                      <p:rCtr x="0" y="-2986"/>
                                    </p:animMotion>
                                  </p:childTnLst>
                                </p:cTn>
                              </p:par>
                            </p:childTnLst>
                          </p:cTn>
                        </p:par>
                        <p:par>
                          <p:cTn id="21" fill="hold">
                            <p:stCondLst>
                              <p:cond delay="2450"/>
                            </p:stCondLst>
                            <p:childTnLst>
                              <p:par>
                                <p:cTn id="22" presetID="49" presetClass="entr" presetSubtype="0" decel="10000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360"/>
                                          </p:val>
                                        </p:tav>
                                        <p:tav tm="100000">
                                          <p:val>
                                            <p:fltVal val="0"/>
                                          </p:val>
                                        </p:tav>
                                      </p:tavLst>
                                    </p:anim>
                                    <p:animEffect transition="in" filter="fade">
                                      <p:cBhvr>
                                        <p:cTn id="27" dur="1000"/>
                                        <p:tgtEl>
                                          <p:spTgt spid="3"/>
                                        </p:tgtEl>
                                      </p:cBhvr>
                                    </p:animEffect>
                                  </p:childTnLst>
                                </p:cTn>
                              </p:par>
                            </p:childTnLst>
                          </p:cTn>
                        </p:par>
                        <p:par>
                          <p:cTn id="28" fill="hold">
                            <p:stCondLst>
                              <p:cond delay="345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par>
                                <p:cTn id="32" presetID="35" presetClass="path" presetSubtype="0" accel="10000" decel="90000" fill="hold" nodeType="withEffect">
                                  <p:stCondLst>
                                    <p:cond delay="0"/>
                                  </p:stCondLst>
                                  <p:childTnLst>
                                    <p:animMotion origin="layout" path="M -3.33333E-6 2.22222E-6 L 0.05183 2.22222E-6 " pathEditMode="relative" rAng="0" ptsTypes="AA">
                                      <p:cBhvr>
                                        <p:cTn id="33" dur="1000" spd="-100000" fill="hold"/>
                                        <p:tgtEl>
                                          <p:spTgt spid="4"/>
                                        </p:tgtEl>
                                        <p:attrNameLst>
                                          <p:attrName>ppt_x</p:attrName>
                                          <p:attrName>ppt_y</p:attrName>
                                        </p:attrNameLst>
                                      </p:cBhvr>
                                      <p:rCtr x="2591" y="0"/>
                                    </p:animMotion>
                                  </p:childTnLst>
                                </p:cTn>
                              </p:par>
                            </p:childTnLst>
                          </p:cTn>
                        </p:par>
                        <p:par>
                          <p:cTn id="34" fill="hold">
                            <p:stCondLst>
                              <p:cond delay="4450"/>
                            </p:stCondLst>
                            <p:childTnLst>
                              <p:par>
                                <p:cTn id="35" presetID="49" presetClass="entr" presetSubtype="0" decel="10000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360"/>
                                          </p:val>
                                        </p:tav>
                                        <p:tav tm="100000">
                                          <p:val>
                                            <p:fltVal val="0"/>
                                          </p:val>
                                        </p:tav>
                                      </p:tavLst>
                                    </p:anim>
                                    <p:animEffect transition="in" filter="fade">
                                      <p:cBhvr>
                                        <p:cTn id="40" dur="1000"/>
                                        <p:tgtEl>
                                          <p:spTgt spid="5"/>
                                        </p:tgtEl>
                                      </p:cBhvr>
                                    </p:animEffect>
                                  </p:childTnLst>
                                </p:cTn>
                              </p:par>
                            </p:childTnLst>
                          </p:cTn>
                        </p:par>
                        <p:par>
                          <p:cTn id="41" fill="hold">
                            <p:stCondLst>
                              <p:cond delay="5450"/>
                            </p:stCondLst>
                            <p:childTnLst>
                              <p:par>
                                <p:cTn id="42" presetID="10"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childTnLst>
                                </p:cTn>
                              </p:par>
                              <p:par>
                                <p:cTn id="45" presetID="35" presetClass="path" presetSubtype="0" accel="10000" decel="90000" fill="hold" nodeType="withEffect">
                                  <p:stCondLst>
                                    <p:cond delay="0"/>
                                  </p:stCondLst>
                                  <p:childTnLst>
                                    <p:animMotion origin="layout" path="M -3.75E-6 2.22222E-6 L 0.05183 2.22222E-6 " pathEditMode="relative" rAng="0" ptsTypes="AA">
                                      <p:cBhvr>
                                        <p:cTn id="46" dur="1000" spd="-100000" fill="hold"/>
                                        <p:tgtEl>
                                          <p:spTgt spid="15"/>
                                        </p:tgtEl>
                                        <p:attrNameLst>
                                          <p:attrName>ppt_x</p:attrName>
                                          <p:attrName>ppt_y</p:attrName>
                                        </p:attrNameLst>
                                      </p:cBhvr>
                                      <p:rCtr x="2591" y="0"/>
                                    </p:animMotion>
                                  </p:childTnLst>
                                </p:cTn>
                              </p:par>
                            </p:childTnLst>
                          </p:cTn>
                        </p:par>
                        <p:par>
                          <p:cTn id="47" fill="hold">
                            <p:stCondLst>
                              <p:cond delay="6450"/>
                            </p:stCondLst>
                            <p:childTnLst>
                              <p:par>
                                <p:cTn id="48" presetID="49" presetClass="entr" presetSubtype="0" decel="10000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360"/>
                                          </p:val>
                                        </p:tav>
                                        <p:tav tm="100000">
                                          <p:val>
                                            <p:fltVal val="0"/>
                                          </p:val>
                                        </p:tav>
                                      </p:tavLst>
                                    </p:anim>
                                    <p:animEffect transition="in" filter="fade">
                                      <p:cBhvr>
                                        <p:cTn id="53" dur="1000"/>
                                        <p:tgtEl>
                                          <p:spTgt spid="10"/>
                                        </p:tgtEl>
                                      </p:cBhvr>
                                    </p:animEffect>
                                  </p:childTnLst>
                                </p:cTn>
                              </p:par>
                            </p:childTnLst>
                          </p:cTn>
                        </p:par>
                        <p:par>
                          <p:cTn id="54" fill="hold">
                            <p:stCondLst>
                              <p:cond delay="7450"/>
                            </p:stCondLst>
                            <p:childTnLst>
                              <p:par>
                                <p:cTn id="55" presetID="10" presetClass="entr" presetSubtype="0"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childTnLst>
                                </p:cTn>
                              </p:par>
                              <p:par>
                                <p:cTn id="58" presetID="35" presetClass="path" presetSubtype="0" accel="10000" decel="90000" fill="hold" nodeType="withEffect">
                                  <p:stCondLst>
                                    <p:cond delay="0"/>
                                  </p:stCondLst>
                                  <p:childTnLst>
                                    <p:animMotion origin="layout" path="M -4.375E-6 2.22222E-6 L 0.05183 2.22222E-6 " pathEditMode="relative" rAng="0" ptsTypes="AA">
                                      <p:cBhvr>
                                        <p:cTn id="59" dur="1000" spd="-100000" fill="hold"/>
                                        <p:tgtEl>
                                          <p:spTgt spid="16"/>
                                        </p:tgtEl>
                                        <p:attrNameLst>
                                          <p:attrName>ppt_x</p:attrName>
                                          <p:attrName>ppt_y</p:attrName>
                                        </p:attrNameLst>
                                      </p:cBhvr>
                                      <p:rCtr x="2591" y="0"/>
                                    </p:animMotion>
                                  </p:childTnLst>
                                </p:cTn>
                              </p:par>
                            </p:childTnLst>
                          </p:cTn>
                        </p:par>
                        <p:par>
                          <p:cTn id="60" fill="hold">
                            <p:stCondLst>
                              <p:cond delay="8450"/>
                            </p:stCondLst>
                            <p:childTnLst>
                              <p:par>
                                <p:cTn id="61" presetID="49" presetClass="entr" presetSubtype="0" decel="100000" fill="hold" nodeType="after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ppt_w</p:attrName>
                                        </p:attrNameLst>
                                      </p:cBhvr>
                                      <p:tavLst>
                                        <p:tav tm="0">
                                          <p:val>
                                            <p:fltVal val="0"/>
                                          </p:val>
                                        </p:tav>
                                        <p:tav tm="100000">
                                          <p:val>
                                            <p:strVal val="#ppt_w"/>
                                          </p:val>
                                        </p:tav>
                                      </p:tavLst>
                                    </p:anim>
                                    <p:anim calcmode="lin" valueType="num">
                                      <p:cBhvr>
                                        <p:cTn id="64" dur="1000" fill="hold"/>
                                        <p:tgtEl>
                                          <p:spTgt spid="7"/>
                                        </p:tgtEl>
                                        <p:attrNameLst>
                                          <p:attrName>ppt_h</p:attrName>
                                        </p:attrNameLst>
                                      </p:cBhvr>
                                      <p:tavLst>
                                        <p:tav tm="0">
                                          <p:val>
                                            <p:fltVal val="0"/>
                                          </p:val>
                                        </p:tav>
                                        <p:tav tm="100000">
                                          <p:val>
                                            <p:strVal val="#ppt_h"/>
                                          </p:val>
                                        </p:tav>
                                      </p:tavLst>
                                    </p:anim>
                                    <p:anim calcmode="lin" valueType="num">
                                      <p:cBhvr>
                                        <p:cTn id="65" dur="1000" fill="hold"/>
                                        <p:tgtEl>
                                          <p:spTgt spid="7"/>
                                        </p:tgtEl>
                                        <p:attrNameLst>
                                          <p:attrName>style.rotation</p:attrName>
                                        </p:attrNameLst>
                                      </p:cBhvr>
                                      <p:tavLst>
                                        <p:tav tm="0">
                                          <p:val>
                                            <p:fltVal val="360"/>
                                          </p:val>
                                        </p:tav>
                                        <p:tav tm="100000">
                                          <p:val>
                                            <p:fltVal val="0"/>
                                          </p:val>
                                        </p:tav>
                                      </p:tavLst>
                                    </p:anim>
                                    <p:animEffect transition="in" filter="fade">
                                      <p:cBhvr>
                                        <p:cTn id="66" dur="1000"/>
                                        <p:tgtEl>
                                          <p:spTgt spid="7"/>
                                        </p:tgtEl>
                                      </p:cBhvr>
                                    </p:animEffect>
                                  </p:childTnLst>
                                </p:cTn>
                              </p:par>
                            </p:childTnLst>
                          </p:cTn>
                        </p:par>
                        <p:par>
                          <p:cTn id="67" fill="hold">
                            <p:stCondLst>
                              <p:cond delay="9450"/>
                            </p:stCondLst>
                            <p:childTnLst>
                              <p:par>
                                <p:cTn id="68" presetID="10" presetClass="entr" presetSubtype="0"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childTnLst>
                                </p:cTn>
                              </p:par>
                              <p:par>
                                <p:cTn id="71" presetID="35" presetClass="path" presetSubtype="0" accel="10000" decel="90000" fill="hold" nodeType="withEffect">
                                  <p:stCondLst>
                                    <p:cond delay="0"/>
                                  </p:stCondLst>
                                  <p:childTnLst>
                                    <p:animMotion origin="layout" path="M -4.375E-6 2.59259E-6 L 0.05183 2.59259E-6 " pathEditMode="relative" rAng="0" ptsTypes="AA">
                                      <p:cBhvr>
                                        <p:cTn id="72" dur="1000" spd="-100000" fill="hold"/>
                                        <p:tgtEl>
                                          <p:spTgt spid="17"/>
                                        </p:tgtEl>
                                        <p:attrNameLst>
                                          <p:attrName>ppt_x</p:attrName>
                                          <p:attrName>ppt_y</p:attrName>
                                        </p:attrNameLst>
                                      </p:cBhvr>
                                      <p:rCtr x="2591" y="0"/>
                                    </p:animMotion>
                                  </p:childTnLst>
                                </p:cTn>
                              </p:par>
                            </p:childTnLst>
                          </p:cTn>
                        </p:par>
                        <p:par>
                          <p:cTn id="73" fill="hold">
                            <p:stCondLst>
                              <p:cond delay="10450"/>
                            </p:stCondLst>
                            <p:childTnLst>
                              <p:par>
                                <p:cTn id="74" presetID="49"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fltVal val="0"/>
                                          </p:val>
                                        </p:tav>
                                        <p:tav tm="100000">
                                          <p:val>
                                            <p:strVal val="#ppt_w"/>
                                          </p:val>
                                        </p:tav>
                                      </p:tavLst>
                                    </p:anim>
                                    <p:anim calcmode="lin" valueType="num">
                                      <p:cBhvr>
                                        <p:cTn id="77" dur="1000" fill="hold"/>
                                        <p:tgtEl>
                                          <p:spTgt spid="11"/>
                                        </p:tgtEl>
                                        <p:attrNameLst>
                                          <p:attrName>ppt_h</p:attrName>
                                        </p:attrNameLst>
                                      </p:cBhvr>
                                      <p:tavLst>
                                        <p:tav tm="0">
                                          <p:val>
                                            <p:fltVal val="0"/>
                                          </p:val>
                                        </p:tav>
                                        <p:tav tm="100000">
                                          <p:val>
                                            <p:strVal val="#ppt_h"/>
                                          </p:val>
                                        </p:tav>
                                      </p:tavLst>
                                    </p:anim>
                                    <p:anim calcmode="lin" valueType="num">
                                      <p:cBhvr>
                                        <p:cTn id="78" dur="1000" fill="hold"/>
                                        <p:tgtEl>
                                          <p:spTgt spid="11"/>
                                        </p:tgtEl>
                                        <p:attrNameLst>
                                          <p:attrName>style.rotation</p:attrName>
                                        </p:attrNameLst>
                                      </p:cBhvr>
                                      <p:tavLst>
                                        <p:tav tm="0">
                                          <p:val>
                                            <p:fltVal val="360"/>
                                          </p:val>
                                        </p:tav>
                                        <p:tav tm="100000">
                                          <p:val>
                                            <p:fltVal val="0"/>
                                          </p:val>
                                        </p:tav>
                                      </p:tavLst>
                                    </p:anim>
                                    <p:animEffect transition="in" filter="fade">
                                      <p:cBhvr>
                                        <p:cTn id="79" dur="1000"/>
                                        <p:tgtEl>
                                          <p:spTgt spid="11"/>
                                        </p:tgtEl>
                                      </p:cBhvr>
                                    </p:animEffect>
                                  </p:childTnLst>
                                </p:cTn>
                              </p:par>
                            </p:childTnLst>
                          </p:cTn>
                        </p:par>
                        <p:par>
                          <p:cTn id="80" fill="hold">
                            <p:stCondLst>
                              <p:cond delay="11450"/>
                            </p:stCondLst>
                            <p:childTnLst>
                              <p:par>
                                <p:cTn id="81" presetID="10" presetClass="entr" presetSubtype="0"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1000"/>
                                        <p:tgtEl>
                                          <p:spTgt spid="18"/>
                                        </p:tgtEl>
                                      </p:cBhvr>
                                    </p:animEffect>
                                  </p:childTnLst>
                                </p:cTn>
                              </p:par>
                              <p:par>
                                <p:cTn id="84" presetID="35" presetClass="path" presetSubtype="0" accel="10000" decel="90000" fill="hold" nodeType="withEffect">
                                  <p:stCondLst>
                                    <p:cond delay="0"/>
                                  </p:stCondLst>
                                  <p:childTnLst>
                                    <p:animMotion origin="layout" path="M -3.75E-6 2.59259E-6 L 0.05183 2.59259E-6 " pathEditMode="relative" rAng="0" ptsTypes="AA">
                                      <p:cBhvr>
                                        <p:cTn id="85" dur="1000" spd="-100000" fill="hold"/>
                                        <p:tgtEl>
                                          <p:spTgt spid="18"/>
                                        </p:tgtEl>
                                        <p:attrNameLst>
                                          <p:attrName>ppt_x</p:attrName>
                                          <p:attrName>ppt_y</p:attrName>
                                        </p:attrNameLst>
                                      </p:cBhvr>
                                      <p:rCtr x="2591" y="0"/>
                                    </p:animMotion>
                                  </p:childTnLst>
                                </p:cTn>
                              </p:par>
                            </p:childTnLst>
                          </p:cTn>
                        </p:par>
                        <p:par>
                          <p:cTn id="86" fill="hold">
                            <p:stCondLst>
                              <p:cond delay="12450"/>
                            </p:stCondLst>
                            <p:childTnLst>
                              <p:par>
                                <p:cTn id="87" presetID="49" presetClass="entr" presetSubtype="0" decel="10000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1000" fill="hold"/>
                                        <p:tgtEl>
                                          <p:spTgt spid="12"/>
                                        </p:tgtEl>
                                        <p:attrNameLst>
                                          <p:attrName>ppt_w</p:attrName>
                                        </p:attrNameLst>
                                      </p:cBhvr>
                                      <p:tavLst>
                                        <p:tav tm="0">
                                          <p:val>
                                            <p:fltVal val="0"/>
                                          </p:val>
                                        </p:tav>
                                        <p:tav tm="100000">
                                          <p:val>
                                            <p:strVal val="#ppt_w"/>
                                          </p:val>
                                        </p:tav>
                                      </p:tavLst>
                                    </p:anim>
                                    <p:anim calcmode="lin" valueType="num">
                                      <p:cBhvr>
                                        <p:cTn id="90" dur="1000" fill="hold"/>
                                        <p:tgtEl>
                                          <p:spTgt spid="12"/>
                                        </p:tgtEl>
                                        <p:attrNameLst>
                                          <p:attrName>ppt_h</p:attrName>
                                        </p:attrNameLst>
                                      </p:cBhvr>
                                      <p:tavLst>
                                        <p:tav tm="0">
                                          <p:val>
                                            <p:fltVal val="0"/>
                                          </p:val>
                                        </p:tav>
                                        <p:tav tm="100000">
                                          <p:val>
                                            <p:strVal val="#ppt_h"/>
                                          </p:val>
                                        </p:tav>
                                      </p:tavLst>
                                    </p:anim>
                                    <p:anim calcmode="lin" valueType="num">
                                      <p:cBhvr>
                                        <p:cTn id="91" dur="1000" fill="hold"/>
                                        <p:tgtEl>
                                          <p:spTgt spid="12"/>
                                        </p:tgtEl>
                                        <p:attrNameLst>
                                          <p:attrName>style.rotation</p:attrName>
                                        </p:attrNameLst>
                                      </p:cBhvr>
                                      <p:tavLst>
                                        <p:tav tm="0">
                                          <p:val>
                                            <p:fltVal val="360"/>
                                          </p:val>
                                        </p:tav>
                                        <p:tav tm="100000">
                                          <p:val>
                                            <p:fltVal val="0"/>
                                          </p:val>
                                        </p:tav>
                                      </p:tavLst>
                                    </p:anim>
                                    <p:animEffect transition="in" filter="fade">
                                      <p:cBhvr>
                                        <p:cTn id="92" dur="1000"/>
                                        <p:tgtEl>
                                          <p:spTgt spid="12"/>
                                        </p:tgtEl>
                                      </p:cBhvr>
                                    </p:animEffect>
                                  </p:childTnLst>
                                </p:cTn>
                              </p:par>
                            </p:childTnLst>
                          </p:cTn>
                        </p:par>
                        <p:par>
                          <p:cTn id="93" fill="hold">
                            <p:stCondLst>
                              <p:cond delay="13450"/>
                            </p:stCondLst>
                            <p:childTnLst>
                              <p:par>
                                <p:cTn id="94" presetID="10" presetClass="entr" presetSubtype="0" fill="hold" nodeType="after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1000"/>
                                        <p:tgtEl>
                                          <p:spTgt spid="19"/>
                                        </p:tgtEl>
                                      </p:cBhvr>
                                    </p:animEffect>
                                  </p:childTnLst>
                                </p:cTn>
                              </p:par>
                              <p:par>
                                <p:cTn id="97" presetID="35" presetClass="path" presetSubtype="0" accel="10000" decel="90000" fill="hold" nodeType="withEffect">
                                  <p:stCondLst>
                                    <p:cond delay="0"/>
                                  </p:stCondLst>
                                  <p:childTnLst>
                                    <p:animMotion origin="layout" path="M -1.66667E-6 2.59259E-6 L 0.05182 2.59259E-6 " pathEditMode="relative" rAng="0" ptsTypes="AA">
                                      <p:cBhvr>
                                        <p:cTn id="98" dur="1000" spd="-100000" fill="hold"/>
                                        <p:tgtEl>
                                          <p:spTgt spid="19"/>
                                        </p:tgtEl>
                                        <p:attrNameLst>
                                          <p:attrName>ppt_x</p:attrName>
                                          <p:attrName>ppt_y</p:attrName>
                                        </p:attrNameLst>
                                      </p:cBhvr>
                                      <p:rCtr x="25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5" grpId="0" animBg="1"/>
      <p:bldP spid="5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8" name="文本框 7"/>
          <p:cNvSpPr txBox="1"/>
          <p:nvPr/>
        </p:nvSpPr>
        <p:spPr>
          <a:xfrm>
            <a:off x="5296225" y="2716540"/>
            <a:ext cx="2926080" cy="645160"/>
          </a:xfrm>
          <a:prstGeom prst="rect">
            <a:avLst/>
          </a:prstGeom>
          <a:noFill/>
        </p:spPr>
        <p:txBody>
          <a:bodyPr wrap="none" rtlCol="0">
            <a:spAutoFit/>
          </a:bodyPr>
          <a:lstStyle/>
          <a:p>
            <a:r>
              <a:rPr lang="zh-CN" altLang="en-US" sz="3600" dirty="0">
                <a:solidFill>
                  <a:schemeClr val="bg1"/>
                </a:solidFill>
                <a:latin typeface="印品黑体" panose="00000500000000000000" pitchFamily="2" charset="-122"/>
                <a:ea typeface="印品黑体" panose="00000500000000000000" pitchFamily="2" charset="-122"/>
              </a:rPr>
              <a:t>餐饮服务现状</a:t>
            </a:r>
            <a:endParaRPr lang="zh-CN" altLang="en-US" sz="3600" dirty="0">
              <a:solidFill>
                <a:schemeClr val="bg1"/>
              </a:solidFill>
              <a:latin typeface="印品黑体" panose="00000500000000000000" pitchFamily="2" charset="-122"/>
              <a:ea typeface="印品黑体" panose="00000500000000000000" pitchFamily="2" charset="-122"/>
            </a:endParaRPr>
          </a:p>
        </p:txBody>
      </p:sp>
      <p:sp>
        <p:nvSpPr>
          <p:cNvPr id="24" name="文本框 23"/>
          <p:cNvSpPr txBox="1"/>
          <p:nvPr/>
        </p:nvSpPr>
        <p:spPr>
          <a:xfrm>
            <a:off x="5334325" y="3450992"/>
            <a:ext cx="6067311" cy="995045"/>
          </a:xfrm>
          <a:prstGeom prst="rect">
            <a:avLst/>
          </a:prstGeom>
          <a:noFill/>
        </p:spPr>
        <p:txBody>
          <a:bodyPr wrap="square" rtlCol="0">
            <a:spAutoFit/>
          </a:bodyPr>
          <a:lstStyle/>
          <a:p>
            <a:pPr>
              <a:lnSpc>
                <a:spcPct val="140000"/>
              </a:lnSpc>
            </a:pPr>
            <a:r>
              <a:rPr lang="zh-CN" altLang="en-US" sz="1400" dirty="0">
                <a:solidFill>
                  <a:schemeClr val="bg1"/>
                </a:solidFill>
                <a:latin typeface="印品黑体" panose="00000500000000000000" pitchFamily="2" charset="-122"/>
                <a:ea typeface="印品黑体" panose="00000500000000000000" pitchFamily="2" charset="-122"/>
              </a:rPr>
              <a:t>一、餐馆服务现状</a:t>
            </a:r>
            <a:endParaRPr lang="zh-CN" altLang="en-US" sz="1400" dirty="0">
              <a:solidFill>
                <a:schemeClr val="bg1"/>
              </a:solidFill>
              <a:latin typeface="印品黑体" panose="00000500000000000000" pitchFamily="2" charset="-122"/>
              <a:ea typeface="印品黑体" panose="00000500000000000000" pitchFamily="2" charset="-122"/>
            </a:endParaRPr>
          </a:p>
          <a:p>
            <a:pPr>
              <a:lnSpc>
                <a:spcPct val="140000"/>
              </a:lnSpc>
            </a:pPr>
            <a:r>
              <a:rPr lang="zh-CN" altLang="en-US" sz="1400" dirty="0">
                <a:solidFill>
                  <a:schemeClr val="bg1"/>
                </a:solidFill>
                <a:latin typeface="印品黑体" panose="00000500000000000000" pitchFamily="2" charset="-122"/>
                <a:ea typeface="印品黑体" panose="00000500000000000000" pitchFamily="2" charset="-122"/>
              </a:rPr>
              <a:t>二、产品经销商现状</a:t>
            </a:r>
            <a:endParaRPr lang="zh-CN" altLang="en-US" sz="1400" dirty="0">
              <a:solidFill>
                <a:schemeClr val="bg1"/>
              </a:solidFill>
              <a:latin typeface="印品黑体" panose="00000500000000000000" pitchFamily="2" charset="-122"/>
              <a:ea typeface="印品黑体" panose="00000500000000000000" pitchFamily="2" charset="-122"/>
            </a:endParaRPr>
          </a:p>
          <a:p>
            <a:pPr>
              <a:lnSpc>
                <a:spcPct val="140000"/>
              </a:lnSpc>
            </a:pPr>
            <a:r>
              <a:rPr lang="zh-CN" altLang="en-US" sz="1400" dirty="0">
                <a:solidFill>
                  <a:schemeClr val="bg1"/>
                </a:solidFill>
                <a:latin typeface="印品黑体" panose="00000500000000000000" pitchFamily="2" charset="-122"/>
                <a:ea typeface="印品黑体" panose="00000500000000000000" pitchFamily="2" charset="-122"/>
              </a:rPr>
              <a:t>三、服务员现状</a:t>
            </a:r>
            <a:endParaRPr lang="zh-CN" altLang="en-US" sz="1400" dirty="0">
              <a:solidFill>
                <a:schemeClr val="bg1"/>
              </a:solidFill>
              <a:latin typeface="印品黑体" panose="00000500000000000000" pitchFamily="2" charset="-122"/>
              <a:ea typeface="印品黑体" panose="00000500000000000000" pitchFamily="2" charset="-122"/>
            </a:endParaRPr>
          </a:p>
        </p:txBody>
      </p:sp>
      <p:sp>
        <p:nvSpPr>
          <p:cNvPr id="7" name="文本框 6"/>
          <p:cNvSpPr txBox="1"/>
          <p:nvPr/>
        </p:nvSpPr>
        <p:spPr>
          <a:xfrm>
            <a:off x="3239186" y="2254875"/>
            <a:ext cx="1741182" cy="2215991"/>
          </a:xfrm>
          <a:prstGeom prst="rect">
            <a:avLst/>
          </a:prstGeom>
          <a:noFill/>
        </p:spPr>
        <p:txBody>
          <a:bodyPr wrap="none" rtlCol="0">
            <a:spAutoFit/>
          </a:bodyPr>
          <a:lstStyle/>
          <a:p>
            <a:r>
              <a:rPr lang="en-US" altLang="zh-CN" sz="13800" dirty="0">
                <a:solidFill>
                  <a:schemeClr val="bg1"/>
                </a:solidFill>
                <a:effectLst>
                  <a:outerShdw blurRad="38100" dist="38100" dir="2700000" algn="tl">
                    <a:srgbClr val="000000">
                      <a:alpha val="43137"/>
                    </a:srgbClr>
                  </a:outerShdw>
                </a:effectLst>
                <a:latin typeface="印品黑体" panose="00000500000000000000" pitchFamily="2" charset="-122"/>
                <a:ea typeface="印品黑体" panose="00000500000000000000" pitchFamily="2" charset="-122"/>
              </a:rPr>
              <a:t>01</a:t>
            </a:r>
            <a:endParaRPr lang="zh-CN" altLang="en-US" sz="13800" dirty="0">
              <a:solidFill>
                <a:schemeClr val="bg1"/>
              </a:solidFill>
              <a:effectLst>
                <a:outerShdw blurRad="38100" dist="38100" dir="2700000" algn="tl">
                  <a:srgbClr val="000000">
                    <a:alpha val="43137"/>
                  </a:srgbClr>
                </a:outerShdw>
              </a:effectLst>
              <a:latin typeface="印品黑体" panose="00000500000000000000" pitchFamily="2" charset="-122"/>
              <a:ea typeface="印品黑体" panose="00000500000000000000" pitchFamily="2" charset="-122"/>
            </a:endParaRPr>
          </a:p>
        </p:txBody>
      </p:sp>
      <p:sp>
        <p:nvSpPr>
          <p:cNvPr id="20" name="文本框 19"/>
          <p:cNvSpPr txBox="1"/>
          <p:nvPr/>
        </p:nvSpPr>
        <p:spPr>
          <a:xfrm>
            <a:off x="3353704" y="4072356"/>
            <a:ext cx="1784463" cy="461665"/>
          </a:xfrm>
          <a:prstGeom prst="rect">
            <a:avLst/>
          </a:prstGeom>
          <a:noFill/>
        </p:spPr>
        <p:txBody>
          <a:bodyPr wrap="none" rtlCol="0">
            <a:spAutoFit/>
          </a:bodyPr>
          <a:lstStyle/>
          <a:p>
            <a:r>
              <a:rPr lang="en-US" altLang="zh-CN" sz="2400" dirty="0">
                <a:solidFill>
                  <a:schemeClr val="bg1"/>
                </a:solidFill>
                <a:latin typeface="印品黑体" panose="00000500000000000000" pitchFamily="2" charset="-122"/>
                <a:ea typeface="印品黑体" panose="00000500000000000000" pitchFamily="2" charset="-122"/>
              </a:rPr>
              <a:t>PART ONE</a:t>
            </a:r>
            <a:endParaRPr lang="zh-CN" altLang="en-US" sz="2400" dirty="0">
              <a:solidFill>
                <a:schemeClr val="bg1"/>
              </a:solidFill>
              <a:latin typeface="印品黑体" panose="00000500000000000000" pitchFamily="2" charset="-122"/>
              <a:ea typeface="印品黑体" panose="00000500000000000000" pitchFamily="2" charset="-122"/>
            </a:endParaRPr>
          </a:p>
        </p:txBody>
      </p:sp>
      <p:cxnSp>
        <p:nvCxnSpPr>
          <p:cNvPr id="11" name="直接连接符 10"/>
          <p:cNvCxnSpPr/>
          <p:nvPr/>
        </p:nvCxnSpPr>
        <p:spPr>
          <a:xfrm>
            <a:off x="5048250" y="2571750"/>
            <a:ext cx="0" cy="24017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5000" b="-5000"/>
          </a:stretch>
        </a:blipFill>
        <a:effectLst/>
      </p:bgPr>
    </p:bg>
    <p:spTree>
      <p:nvGrpSpPr>
        <p:cNvPr id="1" name=""/>
        <p:cNvGrpSpPr/>
        <p:nvPr/>
      </p:nvGrpSpPr>
      <p:grpSpPr>
        <a:xfrm>
          <a:off x="0" y="0"/>
          <a:ext cx="0" cy="0"/>
          <a:chOff x="0" y="0"/>
          <a:chExt cx="0" cy="0"/>
        </a:xfrm>
      </p:grpSpPr>
      <p:sp>
        <p:nvSpPr>
          <p:cNvPr id="40" name="矩形 39"/>
          <p:cNvSpPr/>
          <p:nvPr/>
        </p:nvSpPr>
        <p:spPr>
          <a:xfrm>
            <a:off x="2549079" y="3868188"/>
            <a:ext cx="1402080" cy="460375"/>
          </a:xfrm>
          <a:prstGeom prst="rect">
            <a:avLst/>
          </a:prstGeom>
        </p:spPr>
        <p:txBody>
          <a:bodyPr wrap="none">
            <a:spAutoFit/>
          </a:bodyPr>
          <a:lstStyle/>
          <a:p>
            <a:r>
              <a:rPr lang="zh-CN" altLang="en-US" sz="2400" dirty="0">
                <a:solidFill>
                  <a:schemeClr val="bg1"/>
                </a:solidFill>
                <a:latin typeface="印品黑体" panose="00000500000000000000" pitchFamily="2" charset="-122"/>
                <a:ea typeface="印品黑体" panose="00000500000000000000" pitchFamily="2" charset="-122"/>
              </a:rPr>
              <a:t>商户</a:t>
            </a:r>
            <a:r>
              <a:rPr lang="zh-CN" altLang="en-US" sz="2400" dirty="0">
                <a:solidFill>
                  <a:schemeClr val="bg1"/>
                </a:solidFill>
                <a:latin typeface="印品黑体" panose="00000500000000000000" pitchFamily="2" charset="-122"/>
                <a:ea typeface="印品黑体" panose="00000500000000000000" pitchFamily="2" charset="-122"/>
              </a:rPr>
              <a:t>现状</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48" name="矩形 47"/>
          <p:cNvSpPr/>
          <p:nvPr/>
        </p:nvSpPr>
        <p:spPr>
          <a:xfrm>
            <a:off x="2158984" y="4395423"/>
            <a:ext cx="2181992" cy="995045"/>
          </a:xfrm>
          <a:prstGeom prst="rect">
            <a:avLst/>
          </a:prstGeom>
        </p:spPr>
        <p:txBody>
          <a:bodyPr wrap="square">
            <a:spAutoFit/>
          </a:bodyPr>
          <a:lstStyle/>
          <a:p>
            <a:pPr algn="just">
              <a:lnSpc>
                <a:spcPct val="140000"/>
              </a:lnSpc>
            </a:pPr>
            <a:r>
              <a:rPr lang="en-US" altLang="zh-CN" sz="1400" dirty="0">
                <a:solidFill>
                  <a:schemeClr val="bg1"/>
                </a:solidFill>
                <a:latin typeface="印品黑体" panose="00000500000000000000" pitchFamily="2" charset="-122"/>
                <a:ea typeface="印品黑体" panose="00000500000000000000" pitchFamily="2" charset="-122"/>
              </a:rPr>
              <a:t>1</a:t>
            </a:r>
            <a:r>
              <a:rPr lang="zh-CN" altLang="en-US" sz="1400" dirty="0">
                <a:solidFill>
                  <a:schemeClr val="bg1"/>
                </a:solidFill>
                <a:latin typeface="印品黑体" panose="00000500000000000000" pitchFamily="2" charset="-122"/>
                <a:ea typeface="印品黑体" panose="00000500000000000000" pitchFamily="2" charset="-122"/>
              </a:rPr>
              <a:t>、招人难</a:t>
            </a:r>
            <a:endParaRPr lang="zh-CN" altLang="en-US" sz="1400" dirty="0">
              <a:solidFill>
                <a:schemeClr val="bg1"/>
              </a:solidFill>
              <a:latin typeface="印品黑体" panose="00000500000000000000" pitchFamily="2" charset="-122"/>
              <a:ea typeface="印品黑体" panose="00000500000000000000" pitchFamily="2" charset="-122"/>
            </a:endParaRPr>
          </a:p>
          <a:p>
            <a:pPr algn="just">
              <a:lnSpc>
                <a:spcPct val="140000"/>
              </a:lnSpc>
            </a:pPr>
            <a:r>
              <a:rPr lang="en-US" altLang="zh-CN" sz="1400" dirty="0">
                <a:solidFill>
                  <a:schemeClr val="bg1"/>
                </a:solidFill>
                <a:latin typeface="印品黑体" panose="00000500000000000000" pitchFamily="2" charset="-122"/>
                <a:ea typeface="印品黑体" panose="00000500000000000000" pitchFamily="2" charset="-122"/>
              </a:rPr>
              <a:t>2</a:t>
            </a:r>
            <a:r>
              <a:rPr lang="zh-CN" altLang="en-US" sz="1400" dirty="0">
                <a:solidFill>
                  <a:schemeClr val="bg1"/>
                </a:solidFill>
                <a:latin typeface="印品黑体" panose="00000500000000000000" pitchFamily="2" charset="-122"/>
                <a:ea typeface="印品黑体" panose="00000500000000000000" pitchFamily="2" charset="-122"/>
              </a:rPr>
              <a:t>、素质参差不齐</a:t>
            </a:r>
            <a:endParaRPr lang="zh-CN" altLang="en-US" sz="1400" dirty="0">
              <a:solidFill>
                <a:schemeClr val="bg1"/>
              </a:solidFill>
              <a:latin typeface="印品黑体" panose="00000500000000000000" pitchFamily="2" charset="-122"/>
              <a:ea typeface="印品黑体" panose="00000500000000000000" pitchFamily="2" charset="-122"/>
            </a:endParaRPr>
          </a:p>
          <a:p>
            <a:pPr algn="just">
              <a:lnSpc>
                <a:spcPct val="140000"/>
              </a:lnSpc>
            </a:pPr>
            <a:r>
              <a:rPr lang="en-US" altLang="zh-CN" sz="1400" dirty="0">
                <a:solidFill>
                  <a:schemeClr val="bg1"/>
                </a:solidFill>
                <a:latin typeface="印品黑体" panose="00000500000000000000" pitchFamily="2" charset="-122"/>
                <a:ea typeface="印品黑体" panose="00000500000000000000" pitchFamily="2" charset="-122"/>
              </a:rPr>
              <a:t>3</a:t>
            </a:r>
            <a:r>
              <a:rPr lang="zh-CN" altLang="en-US" sz="1400" dirty="0">
                <a:solidFill>
                  <a:schemeClr val="bg1"/>
                </a:solidFill>
                <a:latin typeface="印品黑体" panose="00000500000000000000" pitchFamily="2" charset="-122"/>
                <a:ea typeface="印品黑体" panose="00000500000000000000" pitchFamily="2" charset="-122"/>
              </a:rPr>
              <a:t>、服务需求不匹配</a:t>
            </a:r>
            <a:endParaRPr lang="zh-CN" altLang="en-US" sz="1400" dirty="0">
              <a:solidFill>
                <a:schemeClr val="bg1"/>
              </a:solidFill>
              <a:latin typeface="印品黑体" panose="00000500000000000000" pitchFamily="2" charset="-122"/>
              <a:ea typeface="印品黑体" panose="00000500000000000000" pitchFamily="2" charset="-122"/>
            </a:endParaRPr>
          </a:p>
        </p:txBody>
      </p:sp>
      <p:sp>
        <p:nvSpPr>
          <p:cNvPr id="15" name="矩形 14"/>
          <p:cNvSpPr/>
          <p:nvPr/>
        </p:nvSpPr>
        <p:spPr>
          <a:xfrm>
            <a:off x="5518270" y="3868188"/>
            <a:ext cx="1706880" cy="460375"/>
          </a:xfrm>
          <a:prstGeom prst="rect">
            <a:avLst/>
          </a:prstGeom>
        </p:spPr>
        <p:txBody>
          <a:bodyPr wrap="none">
            <a:spAutoFit/>
          </a:bodyPr>
          <a:lstStyle/>
          <a:p>
            <a:r>
              <a:rPr lang="zh-CN" altLang="en-US" sz="2400" dirty="0">
                <a:solidFill>
                  <a:schemeClr val="bg1"/>
                </a:solidFill>
                <a:latin typeface="印品黑体" panose="00000500000000000000" pitchFamily="2" charset="-122"/>
                <a:ea typeface="印品黑体" panose="00000500000000000000" pitchFamily="2" charset="-122"/>
              </a:rPr>
              <a:t>经销商现状</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16" name="矩形 15"/>
          <p:cNvSpPr/>
          <p:nvPr/>
        </p:nvSpPr>
        <p:spPr>
          <a:xfrm>
            <a:off x="5280575" y="4395423"/>
            <a:ext cx="2181992" cy="694055"/>
          </a:xfrm>
          <a:prstGeom prst="rect">
            <a:avLst/>
          </a:prstGeom>
        </p:spPr>
        <p:txBody>
          <a:bodyPr wrap="square">
            <a:spAutoFit/>
          </a:bodyPr>
          <a:lstStyle/>
          <a:p>
            <a:pPr algn="just">
              <a:lnSpc>
                <a:spcPct val="140000"/>
              </a:lnSpc>
            </a:pPr>
            <a:r>
              <a:rPr lang="en-US" altLang="zh-CN" sz="1400" dirty="0">
                <a:solidFill>
                  <a:schemeClr val="bg1"/>
                </a:solidFill>
                <a:latin typeface="印品黑体" panose="00000500000000000000" pitchFamily="2" charset="-122"/>
                <a:ea typeface="印品黑体" panose="00000500000000000000" pitchFamily="2" charset="-122"/>
              </a:rPr>
              <a:t>1</a:t>
            </a:r>
            <a:r>
              <a:rPr lang="zh-CN" altLang="en-US" sz="1400" dirty="0">
                <a:solidFill>
                  <a:schemeClr val="bg1"/>
                </a:solidFill>
                <a:latin typeface="印品黑体" panose="00000500000000000000" pitchFamily="2" charset="-122"/>
                <a:ea typeface="印品黑体" panose="00000500000000000000" pitchFamily="2" charset="-122"/>
              </a:rPr>
              <a:t>、库存量大，成本过高</a:t>
            </a:r>
            <a:endParaRPr lang="zh-CN" altLang="en-US" sz="1400" dirty="0">
              <a:solidFill>
                <a:schemeClr val="bg1"/>
              </a:solidFill>
              <a:latin typeface="印品黑体" panose="00000500000000000000" pitchFamily="2" charset="-122"/>
              <a:ea typeface="印品黑体" panose="00000500000000000000" pitchFamily="2" charset="-122"/>
            </a:endParaRPr>
          </a:p>
          <a:p>
            <a:pPr algn="just">
              <a:lnSpc>
                <a:spcPct val="140000"/>
              </a:lnSpc>
            </a:pPr>
            <a:r>
              <a:rPr lang="en-US" altLang="zh-CN" sz="1400" dirty="0">
                <a:solidFill>
                  <a:schemeClr val="bg1"/>
                </a:solidFill>
                <a:latin typeface="印品黑体" panose="00000500000000000000" pitchFamily="2" charset="-122"/>
                <a:ea typeface="印品黑体" panose="00000500000000000000" pitchFamily="2" charset="-122"/>
              </a:rPr>
              <a:t>2</a:t>
            </a:r>
            <a:r>
              <a:rPr lang="zh-CN" altLang="en-US" sz="1400" dirty="0">
                <a:solidFill>
                  <a:schemeClr val="bg1"/>
                </a:solidFill>
                <a:latin typeface="印品黑体" panose="00000500000000000000" pitchFamily="2" charset="-122"/>
                <a:ea typeface="印品黑体" panose="00000500000000000000" pitchFamily="2" charset="-122"/>
              </a:rPr>
              <a:t>、账期影响资金流动</a:t>
            </a:r>
            <a:endParaRPr lang="zh-CN" altLang="en-US" sz="1400" dirty="0">
              <a:solidFill>
                <a:schemeClr val="bg1"/>
              </a:solidFill>
              <a:latin typeface="印品黑体" panose="00000500000000000000" pitchFamily="2" charset="-122"/>
              <a:ea typeface="印品黑体" panose="00000500000000000000" pitchFamily="2" charset="-122"/>
            </a:endParaRPr>
          </a:p>
        </p:txBody>
      </p:sp>
      <p:sp>
        <p:nvSpPr>
          <p:cNvPr id="19" name="矩形 18"/>
          <p:cNvSpPr/>
          <p:nvPr/>
        </p:nvSpPr>
        <p:spPr>
          <a:xfrm>
            <a:off x="8635435" y="3868188"/>
            <a:ext cx="1706880" cy="460375"/>
          </a:xfrm>
          <a:prstGeom prst="rect">
            <a:avLst/>
          </a:prstGeom>
        </p:spPr>
        <p:txBody>
          <a:bodyPr wrap="none">
            <a:spAutoFit/>
          </a:bodyPr>
          <a:lstStyle/>
          <a:p>
            <a:r>
              <a:rPr lang="zh-CN" altLang="en-US" sz="2400" dirty="0">
                <a:solidFill>
                  <a:schemeClr val="bg1"/>
                </a:solidFill>
                <a:latin typeface="印品黑体" panose="00000500000000000000" pitchFamily="2" charset="-122"/>
                <a:ea typeface="印品黑体" panose="00000500000000000000" pitchFamily="2" charset="-122"/>
              </a:rPr>
              <a:t>服务员现状</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20" name="矩形 19"/>
          <p:cNvSpPr/>
          <p:nvPr/>
        </p:nvSpPr>
        <p:spPr>
          <a:xfrm>
            <a:off x="8397740" y="4395423"/>
            <a:ext cx="2181992" cy="995045"/>
          </a:xfrm>
          <a:prstGeom prst="rect">
            <a:avLst/>
          </a:prstGeom>
        </p:spPr>
        <p:txBody>
          <a:bodyPr wrap="square">
            <a:spAutoFit/>
          </a:bodyPr>
          <a:lstStyle/>
          <a:p>
            <a:pPr algn="just">
              <a:lnSpc>
                <a:spcPct val="140000"/>
              </a:lnSpc>
            </a:pPr>
            <a:r>
              <a:rPr lang="en-US" altLang="zh-CN" sz="1400" dirty="0">
                <a:solidFill>
                  <a:schemeClr val="bg1"/>
                </a:solidFill>
                <a:latin typeface="印品黑体" panose="00000500000000000000" pitchFamily="2" charset="-122"/>
                <a:ea typeface="印品黑体" panose="00000500000000000000" pitchFamily="2" charset="-122"/>
              </a:rPr>
              <a:t>1</a:t>
            </a:r>
            <a:r>
              <a:rPr lang="zh-CN" altLang="en-US" sz="1400" dirty="0">
                <a:solidFill>
                  <a:schemeClr val="bg1"/>
                </a:solidFill>
                <a:latin typeface="印品黑体" panose="00000500000000000000" pitchFamily="2" charset="-122"/>
                <a:ea typeface="印品黑体" panose="00000500000000000000" pitchFamily="2" charset="-122"/>
              </a:rPr>
              <a:t>、工资低、收入单一</a:t>
            </a:r>
            <a:endParaRPr lang="zh-CN" altLang="en-US" sz="1400" dirty="0">
              <a:solidFill>
                <a:schemeClr val="bg1"/>
              </a:solidFill>
              <a:latin typeface="印品黑体" panose="00000500000000000000" pitchFamily="2" charset="-122"/>
              <a:ea typeface="印品黑体" panose="00000500000000000000" pitchFamily="2" charset="-122"/>
            </a:endParaRPr>
          </a:p>
          <a:p>
            <a:pPr algn="just">
              <a:lnSpc>
                <a:spcPct val="140000"/>
              </a:lnSpc>
            </a:pPr>
            <a:r>
              <a:rPr lang="en-US" altLang="zh-CN" sz="1400" dirty="0">
                <a:solidFill>
                  <a:schemeClr val="bg1"/>
                </a:solidFill>
                <a:latin typeface="印品黑体" panose="00000500000000000000" pitchFamily="2" charset="-122"/>
                <a:ea typeface="印品黑体" panose="00000500000000000000" pitchFamily="2" charset="-122"/>
              </a:rPr>
              <a:t>2</a:t>
            </a:r>
            <a:r>
              <a:rPr lang="zh-CN" altLang="en-US" sz="1400" dirty="0">
                <a:solidFill>
                  <a:schemeClr val="bg1"/>
                </a:solidFill>
                <a:latin typeface="印品黑体" panose="00000500000000000000" pitchFamily="2" charset="-122"/>
                <a:ea typeface="印品黑体" panose="00000500000000000000" pitchFamily="2" charset="-122"/>
              </a:rPr>
              <a:t>、服务积极性不高</a:t>
            </a:r>
            <a:endParaRPr lang="zh-CN" altLang="en-US" sz="1400" dirty="0">
              <a:solidFill>
                <a:schemeClr val="bg1"/>
              </a:solidFill>
              <a:latin typeface="印品黑体" panose="00000500000000000000" pitchFamily="2" charset="-122"/>
              <a:ea typeface="印品黑体" panose="00000500000000000000" pitchFamily="2" charset="-122"/>
            </a:endParaRPr>
          </a:p>
          <a:p>
            <a:pPr algn="just">
              <a:lnSpc>
                <a:spcPct val="140000"/>
              </a:lnSpc>
            </a:pPr>
            <a:r>
              <a:rPr lang="en-US" altLang="zh-CN" sz="1400" dirty="0">
                <a:solidFill>
                  <a:schemeClr val="bg1"/>
                </a:solidFill>
                <a:latin typeface="印品黑体" panose="00000500000000000000" pitchFamily="2" charset="-122"/>
                <a:ea typeface="印品黑体" panose="00000500000000000000" pitchFamily="2" charset="-122"/>
              </a:rPr>
              <a:t>3</a:t>
            </a:r>
            <a:r>
              <a:rPr lang="zh-CN" altLang="en-US" sz="1400" dirty="0">
                <a:solidFill>
                  <a:schemeClr val="bg1"/>
                </a:solidFill>
                <a:latin typeface="印品黑体" panose="00000500000000000000" pitchFamily="2" charset="-122"/>
                <a:ea typeface="印品黑体" panose="00000500000000000000" pitchFamily="2" charset="-122"/>
              </a:rPr>
              <a:t>、管理方式陈旧</a:t>
            </a:r>
            <a:endParaRPr lang="zh-CN" altLang="en-US" sz="1400" dirty="0">
              <a:solidFill>
                <a:schemeClr val="bg1"/>
              </a:solidFill>
              <a:latin typeface="印品黑体" panose="00000500000000000000" pitchFamily="2" charset="-122"/>
              <a:ea typeface="印品黑体" panose="00000500000000000000" pitchFamily="2" charset="-122"/>
            </a:endParaRPr>
          </a:p>
        </p:txBody>
      </p:sp>
      <p:grpSp>
        <p:nvGrpSpPr>
          <p:cNvPr id="7" name="组合 6"/>
          <p:cNvGrpSpPr/>
          <p:nvPr/>
        </p:nvGrpSpPr>
        <p:grpSpPr>
          <a:xfrm>
            <a:off x="5567135" y="2003873"/>
            <a:ext cx="1608774" cy="1778753"/>
            <a:chOff x="5287735" y="2003873"/>
            <a:chExt cx="1608774" cy="1778753"/>
          </a:xfrm>
          <a:solidFill>
            <a:schemeClr val="tx1"/>
          </a:solidFill>
        </p:grpSpPr>
        <p:sp>
          <p:nvSpPr>
            <p:cNvPr id="37" name="任意多边形 36"/>
            <p:cNvSpPr/>
            <p:nvPr/>
          </p:nvSpPr>
          <p:spPr>
            <a:xfrm rot="10800000">
              <a:off x="5287735" y="2003873"/>
              <a:ext cx="1608774" cy="1778753"/>
            </a:xfrm>
            <a:custGeom>
              <a:avLst/>
              <a:gdLst>
                <a:gd name="connsiteX0" fmla="*/ 804387 w 1608774"/>
                <a:gd name="connsiteY0" fmla="*/ 1778753 h 1778753"/>
                <a:gd name="connsiteX1" fmla="*/ 0 w 1608774"/>
                <a:gd name="connsiteY1" fmla="*/ 974366 h 1778753"/>
                <a:gd name="connsiteX2" fmla="*/ 642275 w 1608774"/>
                <a:gd name="connsiteY2" fmla="*/ 186321 h 1778753"/>
                <a:gd name="connsiteX3" fmla="*/ 701569 w 1608774"/>
                <a:gd name="connsiteY3" fmla="*/ 177272 h 1778753"/>
                <a:gd name="connsiteX4" fmla="*/ 804386 w 1608774"/>
                <a:gd name="connsiteY4" fmla="*/ 0 h 1778753"/>
                <a:gd name="connsiteX5" fmla="*/ 907204 w 1608774"/>
                <a:gd name="connsiteY5" fmla="*/ 177272 h 1778753"/>
                <a:gd name="connsiteX6" fmla="*/ 966499 w 1608774"/>
                <a:gd name="connsiteY6" fmla="*/ 186321 h 1778753"/>
                <a:gd name="connsiteX7" fmla="*/ 1608774 w 1608774"/>
                <a:gd name="connsiteY7" fmla="*/ 974366 h 1778753"/>
                <a:gd name="connsiteX8" fmla="*/ 804387 w 1608774"/>
                <a:gd name="connsiteY8" fmla="*/ 1778753 h 177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8774" h="1778753">
                  <a:moveTo>
                    <a:pt x="804387" y="1778753"/>
                  </a:moveTo>
                  <a:cubicBezTo>
                    <a:pt x="360136" y="1778753"/>
                    <a:pt x="0" y="1418617"/>
                    <a:pt x="0" y="974366"/>
                  </a:cubicBezTo>
                  <a:cubicBezTo>
                    <a:pt x="0" y="585646"/>
                    <a:pt x="275729" y="261327"/>
                    <a:pt x="642275" y="186321"/>
                  </a:cubicBezTo>
                  <a:lnTo>
                    <a:pt x="701569" y="177272"/>
                  </a:lnTo>
                  <a:lnTo>
                    <a:pt x="804386" y="0"/>
                  </a:lnTo>
                  <a:lnTo>
                    <a:pt x="907204" y="177272"/>
                  </a:lnTo>
                  <a:lnTo>
                    <a:pt x="966499" y="186321"/>
                  </a:lnTo>
                  <a:cubicBezTo>
                    <a:pt x="1333045" y="261327"/>
                    <a:pt x="1608774" y="585646"/>
                    <a:pt x="1608774" y="974366"/>
                  </a:cubicBezTo>
                  <a:cubicBezTo>
                    <a:pt x="1608774" y="1418617"/>
                    <a:pt x="1248638" y="1778753"/>
                    <a:pt x="804387" y="17787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印品黑体" panose="00000500000000000000" pitchFamily="2" charset="-122"/>
                <a:ea typeface="印品黑体" panose="00000500000000000000" pitchFamily="2" charset="-122"/>
              </a:endParaRPr>
            </a:p>
          </p:txBody>
        </p:sp>
        <p:sp useBgFill="1">
          <p:nvSpPr>
            <p:cNvPr id="39" name="椭圆 38"/>
            <p:cNvSpPr/>
            <p:nvPr/>
          </p:nvSpPr>
          <p:spPr>
            <a:xfrm>
              <a:off x="5297309" y="2155798"/>
              <a:ext cx="333835" cy="33383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1400" dirty="0">
                  <a:solidFill>
                    <a:schemeClr val="bg1"/>
                  </a:solidFill>
                  <a:latin typeface="印品黑体" panose="00000500000000000000" pitchFamily="2" charset="-122"/>
                  <a:ea typeface="印品黑体" panose="00000500000000000000" pitchFamily="2" charset="-122"/>
                </a:rPr>
                <a:t>02</a:t>
              </a:r>
              <a:endParaRPr lang="zh-CN" altLang="en-US" sz="1400" dirty="0">
                <a:solidFill>
                  <a:schemeClr val="bg1"/>
                </a:solidFill>
                <a:latin typeface="印品黑体" panose="00000500000000000000" pitchFamily="2" charset="-122"/>
                <a:ea typeface="印品黑体" panose="00000500000000000000" pitchFamily="2" charset="-122"/>
              </a:endParaRPr>
            </a:p>
          </p:txBody>
        </p:sp>
        <p:grpSp>
          <p:nvGrpSpPr>
            <p:cNvPr id="41" name="组合 40"/>
            <p:cNvGrpSpPr/>
            <p:nvPr/>
          </p:nvGrpSpPr>
          <p:grpSpPr>
            <a:xfrm>
              <a:off x="5835980" y="2410227"/>
              <a:ext cx="427846" cy="706814"/>
              <a:chOff x="6265054" y="6332423"/>
              <a:chExt cx="193988" cy="320474"/>
            </a:xfrm>
            <a:grpFill/>
          </p:grpSpPr>
          <p:sp>
            <p:nvSpPr>
              <p:cNvPr id="42" name="Freeform 281"/>
              <p:cNvSpPr/>
              <p:nvPr/>
            </p:nvSpPr>
            <p:spPr bwMode="auto">
              <a:xfrm>
                <a:off x="6265054" y="6441275"/>
                <a:ext cx="193988" cy="211622"/>
              </a:xfrm>
              <a:custGeom>
                <a:avLst/>
                <a:gdLst>
                  <a:gd name="T0" fmla="*/ 135 w 135"/>
                  <a:gd name="T1" fmla="*/ 38 h 147"/>
                  <a:gd name="T2" fmla="*/ 135 w 135"/>
                  <a:gd name="T3" fmla="*/ 10 h 147"/>
                  <a:gd name="T4" fmla="*/ 125 w 135"/>
                  <a:gd name="T5" fmla="*/ 0 h 147"/>
                  <a:gd name="T6" fmla="*/ 115 w 135"/>
                  <a:gd name="T7" fmla="*/ 10 h 147"/>
                  <a:gd name="T8" fmla="*/ 115 w 135"/>
                  <a:gd name="T9" fmla="*/ 38 h 147"/>
                  <a:gd name="T10" fmla="*/ 68 w 135"/>
                  <a:gd name="T11" fmla="*/ 77 h 147"/>
                  <a:gd name="T12" fmla="*/ 20 w 135"/>
                  <a:gd name="T13" fmla="*/ 38 h 147"/>
                  <a:gd name="T14" fmla="*/ 20 w 135"/>
                  <a:gd name="T15" fmla="*/ 10 h 147"/>
                  <a:gd name="T16" fmla="*/ 10 w 135"/>
                  <a:gd name="T17" fmla="*/ 0 h 147"/>
                  <a:gd name="T18" fmla="*/ 0 w 135"/>
                  <a:gd name="T19" fmla="*/ 10 h 147"/>
                  <a:gd name="T20" fmla="*/ 0 w 135"/>
                  <a:gd name="T21" fmla="*/ 38 h 147"/>
                  <a:gd name="T22" fmla="*/ 58 w 135"/>
                  <a:gd name="T23" fmla="*/ 96 h 147"/>
                  <a:gd name="T24" fmla="*/ 58 w 135"/>
                  <a:gd name="T25" fmla="*/ 127 h 147"/>
                  <a:gd name="T26" fmla="*/ 18 w 135"/>
                  <a:gd name="T27" fmla="*/ 127 h 147"/>
                  <a:gd name="T28" fmla="*/ 8 w 135"/>
                  <a:gd name="T29" fmla="*/ 137 h 147"/>
                  <a:gd name="T30" fmla="*/ 18 w 135"/>
                  <a:gd name="T31" fmla="*/ 147 h 147"/>
                  <a:gd name="T32" fmla="*/ 118 w 135"/>
                  <a:gd name="T33" fmla="*/ 147 h 147"/>
                  <a:gd name="T34" fmla="*/ 128 w 135"/>
                  <a:gd name="T35" fmla="*/ 137 h 147"/>
                  <a:gd name="T36" fmla="*/ 118 w 135"/>
                  <a:gd name="T37" fmla="*/ 127 h 147"/>
                  <a:gd name="T38" fmla="*/ 78 w 135"/>
                  <a:gd name="T39" fmla="*/ 127 h 147"/>
                  <a:gd name="T40" fmla="*/ 78 w 135"/>
                  <a:gd name="T41" fmla="*/ 96 h 147"/>
                  <a:gd name="T42" fmla="*/ 135 w 135"/>
                  <a:gd name="T43" fmla="*/ 3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147">
                    <a:moveTo>
                      <a:pt x="135" y="38"/>
                    </a:moveTo>
                    <a:cubicBezTo>
                      <a:pt x="135" y="10"/>
                      <a:pt x="135" y="10"/>
                      <a:pt x="135" y="10"/>
                    </a:cubicBezTo>
                    <a:cubicBezTo>
                      <a:pt x="135" y="4"/>
                      <a:pt x="131" y="0"/>
                      <a:pt x="125" y="0"/>
                    </a:cubicBezTo>
                    <a:cubicBezTo>
                      <a:pt x="120" y="0"/>
                      <a:pt x="115" y="4"/>
                      <a:pt x="115" y="10"/>
                    </a:cubicBezTo>
                    <a:cubicBezTo>
                      <a:pt x="115" y="38"/>
                      <a:pt x="115" y="38"/>
                      <a:pt x="115" y="38"/>
                    </a:cubicBezTo>
                    <a:cubicBezTo>
                      <a:pt x="115" y="42"/>
                      <a:pt x="106" y="77"/>
                      <a:pt x="68" y="77"/>
                    </a:cubicBezTo>
                    <a:cubicBezTo>
                      <a:pt x="28" y="77"/>
                      <a:pt x="20" y="39"/>
                      <a:pt x="20" y="38"/>
                    </a:cubicBezTo>
                    <a:cubicBezTo>
                      <a:pt x="20" y="10"/>
                      <a:pt x="20" y="10"/>
                      <a:pt x="20" y="10"/>
                    </a:cubicBezTo>
                    <a:cubicBezTo>
                      <a:pt x="20" y="4"/>
                      <a:pt x="16" y="0"/>
                      <a:pt x="10" y="0"/>
                    </a:cubicBezTo>
                    <a:cubicBezTo>
                      <a:pt x="5" y="0"/>
                      <a:pt x="0" y="4"/>
                      <a:pt x="0" y="10"/>
                    </a:cubicBezTo>
                    <a:cubicBezTo>
                      <a:pt x="0" y="38"/>
                      <a:pt x="0" y="38"/>
                      <a:pt x="0" y="38"/>
                    </a:cubicBezTo>
                    <a:cubicBezTo>
                      <a:pt x="0" y="57"/>
                      <a:pt x="19" y="91"/>
                      <a:pt x="58" y="96"/>
                    </a:cubicBezTo>
                    <a:cubicBezTo>
                      <a:pt x="58" y="127"/>
                      <a:pt x="58" y="127"/>
                      <a:pt x="58" y="127"/>
                    </a:cubicBezTo>
                    <a:cubicBezTo>
                      <a:pt x="18" y="127"/>
                      <a:pt x="18" y="127"/>
                      <a:pt x="18" y="127"/>
                    </a:cubicBezTo>
                    <a:cubicBezTo>
                      <a:pt x="12" y="127"/>
                      <a:pt x="8" y="131"/>
                      <a:pt x="8" y="137"/>
                    </a:cubicBezTo>
                    <a:cubicBezTo>
                      <a:pt x="8" y="142"/>
                      <a:pt x="12" y="147"/>
                      <a:pt x="18" y="147"/>
                    </a:cubicBezTo>
                    <a:cubicBezTo>
                      <a:pt x="118" y="147"/>
                      <a:pt x="118" y="147"/>
                      <a:pt x="118" y="147"/>
                    </a:cubicBezTo>
                    <a:cubicBezTo>
                      <a:pt x="123" y="147"/>
                      <a:pt x="128" y="142"/>
                      <a:pt x="128" y="137"/>
                    </a:cubicBezTo>
                    <a:cubicBezTo>
                      <a:pt x="128" y="131"/>
                      <a:pt x="123" y="127"/>
                      <a:pt x="118" y="127"/>
                    </a:cubicBezTo>
                    <a:cubicBezTo>
                      <a:pt x="78" y="127"/>
                      <a:pt x="78" y="127"/>
                      <a:pt x="78" y="127"/>
                    </a:cubicBezTo>
                    <a:cubicBezTo>
                      <a:pt x="78" y="96"/>
                      <a:pt x="78" y="96"/>
                      <a:pt x="78" y="96"/>
                    </a:cubicBezTo>
                    <a:cubicBezTo>
                      <a:pt x="117" y="91"/>
                      <a:pt x="135" y="57"/>
                      <a:pt x="13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46" name="Freeform 282"/>
              <p:cNvSpPr>
                <a:spLocks noEditPoints="1"/>
              </p:cNvSpPr>
              <p:nvPr/>
            </p:nvSpPr>
            <p:spPr bwMode="auto">
              <a:xfrm>
                <a:off x="6306407" y="6332423"/>
                <a:ext cx="112501" cy="206758"/>
              </a:xfrm>
              <a:custGeom>
                <a:avLst/>
                <a:gdLst>
                  <a:gd name="T0" fmla="*/ 77 w 78"/>
                  <a:gd name="T1" fmla="*/ 59 h 144"/>
                  <a:gd name="T2" fmla="*/ 58 w 78"/>
                  <a:gd name="T3" fmla="*/ 59 h 144"/>
                  <a:gd name="T4" fmla="*/ 55 w 78"/>
                  <a:gd name="T5" fmla="*/ 56 h 144"/>
                  <a:gd name="T6" fmla="*/ 58 w 78"/>
                  <a:gd name="T7" fmla="*/ 53 h 144"/>
                  <a:gd name="T8" fmla="*/ 77 w 78"/>
                  <a:gd name="T9" fmla="*/ 53 h 144"/>
                  <a:gd name="T10" fmla="*/ 77 w 78"/>
                  <a:gd name="T11" fmla="*/ 47 h 144"/>
                  <a:gd name="T12" fmla="*/ 58 w 78"/>
                  <a:gd name="T13" fmla="*/ 47 h 144"/>
                  <a:gd name="T14" fmla="*/ 55 w 78"/>
                  <a:gd name="T15" fmla="*/ 44 h 144"/>
                  <a:gd name="T16" fmla="*/ 58 w 78"/>
                  <a:gd name="T17" fmla="*/ 41 h 144"/>
                  <a:gd name="T18" fmla="*/ 77 w 78"/>
                  <a:gd name="T19" fmla="*/ 41 h 144"/>
                  <a:gd name="T20" fmla="*/ 77 w 78"/>
                  <a:gd name="T21" fmla="*/ 39 h 144"/>
                  <a:gd name="T22" fmla="*/ 77 w 78"/>
                  <a:gd name="T23" fmla="*/ 35 h 144"/>
                  <a:gd name="T24" fmla="*/ 58 w 78"/>
                  <a:gd name="T25" fmla="*/ 35 h 144"/>
                  <a:gd name="T26" fmla="*/ 55 w 78"/>
                  <a:gd name="T27" fmla="*/ 32 h 144"/>
                  <a:gd name="T28" fmla="*/ 58 w 78"/>
                  <a:gd name="T29" fmla="*/ 29 h 144"/>
                  <a:gd name="T30" fmla="*/ 76 w 78"/>
                  <a:gd name="T31" fmla="*/ 29 h 144"/>
                  <a:gd name="T32" fmla="*/ 39 w 78"/>
                  <a:gd name="T33" fmla="*/ 0 h 144"/>
                  <a:gd name="T34" fmla="*/ 1 w 78"/>
                  <a:gd name="T35" fmla="*/ 30 h 144"/>
                  <a:gd name="T36" fmla="*/ 19 w 78"/>
                  <a:gd name="T37" fmla="*/ 30 h 144"/>
                  <a:gd name="T38" fmla="*/ 22 w 78"/>
                  <a:gd name="T39" fmla="*/ 33 h 144"/>
                  <a:gd name="T40" fmla="*/ 19 w 78"/>
                  <a:gd name="T41" fmla="*/ 36 h 144"/>
                  <a:gd name="T42" fmla="*/ 0 w 78"/>
                  <a:gd name="T43" fmla="*/ 36 h 144"/>
                  <a:gd name="T44" fmla="*/ 0 w 78"/>
                  <a:gd name="T45" fmla="*/ 39 h 144"/>
                  <a:gd name="T46" fmla="*/ 0 w 78"/>
                  <a:gd name="T47" fmla="*/ 41 h 144"/>
                  <a:gd name="T48" fmla="*/ 19 w 78"/>
                  <a:gd name="T49" fmla="*/ 41 h 144"/>
                  <a:gd name="T50" fmla="*/ 22 w 78"/>
                  <a:gd name="T51" fmla="*/ 44 h 144"/>
                  <a:gd name="T52" fmla="*/ 19 w 78"/>
                  <a:gd name="T53" fmla="*/ 47 h 144"/>
                  <a:gd name="T54" fmla="*/ 0 w 78"/>
                  <a:gd name="T55" fmla="*/ 47 h 144"/>
                  <a:gd name="T56" fmla="*/ 0 w 78"/>
                  <a:gd name="T57" fmla="*/ 53 h 144"/>
                  <a:gd name="T58" fmla="*/ 19 w 78"/>
                  <a:gd name="T59" fmla="*/ 53 h 144"/>
                  <a:gd name="T60" fmla="*/ 22 w 78"/>
                  <a:gd name="T61" fmla="*/ 56 h 144"/>
                  <a:gd name="T62" fmla="*/ 19 w 78"/>
                  <a:gd name="T63" fmla="*/ 59 h 144"/>
                  <a:gd name="T64" fmla="*/ 0 w 78"/>
                  <a:gd name="T65" fmla="*/ 59 h 144"/>
                  <a:gd name="T66" fmla="*/ 0 w 78"/>
                  <a:gd name="T67" fmla="*/ 72 h 144"/>
                  <a:gd name="T68" fmla="*/ 77 w 78"/>
                  <a:gd name="T69" fmla="*/ 72 h 144"/>
                  <a:gd name="T70" fmla="*/ 77 w 78"/>
                  <a:gd name="T71" fmla="*/ 59 h 144"/>
                  <a:gd name="T72" fmla="*/ 77 w 78"/>
                  <a:gd name="T73" fmla="*/ 85 h 144"/>
                  <a:gd name="T74" fmla="*/ 0 w 78"/>
                  <a:gd name="T75" fmla="*/ 85 h 144"/>
                  <a:gd name="T76" fmla="*/ 0 w 78"/>
                  <a:gd name="T77" fmla="*/ 106 h 144"/>
                  <a:gd name="T78" fmla="*/ 39 w 78"/>
                  <a:gd name="T79" fmla="*/ 144 h 144"/>
                  <a:gd name="T80" fmla="*/ 78 w 78"/>
                  <a:gd name="T81" fmla="*/ 106 h 144"/>
                  <a:gd name="T82" fmla="*/ 77 w 78"/>
                  <a:gd name="T83" fmla="*/ 8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144">
                    <a:moveTo>
                      <a:pt x="77" y="59"/>
                    </a:moveTo>
                    <a:cubicBezTo>
                      <a:pt x="58" y="59"/>
                      <a:pt x="58" y="59"/>
                      <a:pt x="58" y="59"/>
                    </a:cubicBezTo>
                    <a:cubicBezTo>
                      <a:pt x="56" y="59"/>
                      <a:pt x="55" y="58"/>
                      <a:pt x="55" y="56"/>
                    </a:cubicBezTo>
                    <a:cubicBezTo>
                      <a:pt x="55" y="54"/>
                      <a:pt x="56" y="53"/>
                      <a:pt x="58" y="53"/>
                    </a:cubicBezTo>
                    <a:cubicBezTo>
                      <a:pt x="77" y="53"/>
                      <a:pt x="77" y="53"/>
                      <a:pt x="77" y="53"/>
                    </a:cubicBezTo>
                    <a:cubicBezTo>
                      <a:pt x="77" y="47"/>
                      <a:pt x="77" y="47"/>
                      <a:pt x="77" y="47"/>
                    </a:cubicBezTo>
                    <a:cubicBezTo>
                      <a:pt x="58" y="47"/>
                      <a:pt x="58" y="47"/>
                      <a:pt x="58" y="47"/>
                    </a:cubicBezTo>
                    <a:cubicBezTo>
                      <a:pt x="56" y="47"/>
                      <a:pt x="55" y="46"/>
                      <a:pt x="55" y="44"/>
                    </a:cubicBezTo>
                    <a:cubicBezTo>
                      <a:pt x="55" y="42"/>
                      <a:pt x="56" y="41"/>
                      <a:pt x="58" y="41"/>
                    </a:cubicBezTo>
                    <a:cubicBezTo>
                      <a:pt x="77" y="41"/>
                      <a:pt x="77" y="41"/>
                      <a:pt x="77" y="41"/>
                    </a:cubicBezTo>
                    <a:cubicBezTo>
                      <a:pt x="77" y="39"/>
                      <a:pt x="77" y="39"/>
                      <a:pt x="77" y="39"/>
                    </a:cubicBezTo>
                    <a:cubicBezTo>
                      <a:pt x="77" y="38"/>
                      <a:pt x="77" y="37"/>
                      <a:pt x="77" y="35"/>
                    </a:cubicBezTo>
                    <a:cubicBezTo>
                      <a:pt x="58" y="35"/>
                      <a:pt x="58" y="35"/>
                      <a:pt x="58" y="35"/>
                    </a:cubicBezTo>
                    <a:cubicBezTo>
                      <a:pt x="56" y="35"/>
                      <a:pt x="55" y="34"/>
                      <a:pt x="55" y="32"/>
                    </a:cubicBezTo>
                    <a:cubicBezTo>
                      <a:pt x="55" y="31"/>
                      <a:pt x="56" y="29"/>
                      <a:pt x="58" y="29"/>
                    </a:cubicBezTo>
                    <a:cubicBezTo>
                      <a:pt x="76" y="29"/>
                      <a:pt x="76" y="29"/>
                      <a:pt x="76" y="29"/>
                    </a:cubicBezTo>
                    <a:cubicBezTo>
                      <a:pt x="72" y="13"/>
                      <a:pt x="57" y="0"/>
                      <a:pt x="39" y="0"/>
                    </a:cubicBezTo>
                    <a:cubicBezTo>
                      <a:pt x="21" y="0"/>
                      <a:pt x="5" y="13"/>
                      <a:pt x="1" y="30"/>
                    </a:cubicBezTo>
                    <a:cubicBezTo>
                      <a:pt x="19" y="30"/>
                      <a:pt x="19" y="30"/>
                      <a:pt x="19" y="30"/>
                    </a:cubicBezTo>
                    <a:cubicBezTo>
                      <a:pt x="21" y="30"/>
                      <a:pt x="22" y="31"/>
                      <a:pt x="22" y="33"/>
                    </a:cubicBezTo>
                    <a:cubicBezTo>
                      <a:pt x="22" y="34"/>
                      <a:pt x="21" y="36"/>
                      <a:pt x="19" y="36"/>
                    </a:cubicBezTo>
                    <a:cubicBezTo>
                      <a:pt x="0" y="36"/>
                      <a:pt x="0" y="36"/>
                      <a:pt x="0" y="36"/>
                    </a:cubicBezTo>
                    <a:cubicBezTo>
                      <a:pt x="0" y="37"/>
                      <a:pt x="0" y="38"/>
                      <a:pt x="0" y="39"/>
                    </a:cubicBezTo>
                    <a:cubicBezTo>
                      <a:pt x="0" y="41"/>
                      <a:pt x="0" y="41"/>
                      <a:pt x="0" y="41"/>
                    </a:cubicBezTo>
                    <a:cubicBezTo>
                      <a:pt x="19" y="41"/>
                      <a:pt x="19" y="41"/>
                      <a:pt x="19" y="41"/>
                    </a:cubicBezTo>
                    <a:cubicBezTo>
                      <a:pt x="21" y="41"/>
                      <a:pt x="22" y="43"/>
                      <a:pt x="22" y="44"/>
                    </a:cubicBezTo>
                    <a:cubicBezTo>
                      <a:pt x="22" y="46"/>
                      <a:pt x="21" y="47"/>
                      <a:pt x="19" y="47"/>
                    </a:cubicBezTo>
                    <a:cubicBezTo>
                      <a:pt x="0" y="47"/>
                      <a:pt x="0" y="47"/>
                      <a:pt x="0" y="47"/>
                    </a:cubicBezTo>
                    <a:cubicBezTo>
                      <a:pt x="0" y="53"/>
                      <a:pt x="0" y="53"/>
                      <a:pt x="0" y="53"/>
                    </a:cubicBezTo>
                    <a:cubicBezTo>
                      <a:pt x="19" y="53"/>
                      <a:pt x="19" y="53"/>
                      <a:pt x="19" y="53"/>
                    </a:cubicBezTo>
                    <a:cubicBezTo>
                      <a:pt x="21" y="53"/>
                      <a:pt x="22" y="54"/>
                      <a:pt x="22" y="56"/>
                    </a:cubicBezTo>
                    <a:cubicBezTo>
                      <a:pt x="22" y="58"/>
                      <a:pt x="21" y="59"/>
                      <a:pt x="19" y="59"/>
                    </a:cubicBezTo>
                    <a:cubicBezTo>
                      <a:pt x="0" y="59"/>
                      <a:pt x="0" y="59"/>
                      <a:pt x="0" y="59"/>
                    </a:cubicBezTo>
                    <a:cubicBezTo>
                      <a:pt x="0" y="72"/>
                      <a:pt x="0" y="72"/>
                      <a:pt x="0" y="72"/>
                    </a:cubicBezTo>
                    <a:cubicBezTo>
                      <a:pt x="77" y="72"/>
                      <a:pt x="77" y="72"/>
                      <a:pt x="77" y="72"/>
                    </a:cubicBezTo>
                    <a:lnTo>
                      <a:pt x="77" y="59"/>
                    </a:lnTo>
                    <a:close/>
                    <a:moveTo>
                      <a:pt x="77" y="85"/>
                    </a:moveTo>
                    <a:cubicBezTo>
                      <a:pt x="0" y="85"/>
                      <a:pt x="0" y="85"/>
                      <a:pt x="0" y="85"/>
                    </a:cubicBezTo>
                    <a:cubicBezTo>
                      <a:pt x="0" y="106"/>
                      <a:pt x="0" y="106"/>
                      <a:pt x="0" y="106"/>
                    </a:cubicBezTo>
                    <a:cubicBezTo>
                      <a:pt x="0" y="127"/>
                      <a:pt x="17" y="144"/>
                      <a:pt x="39" y="144"/>
                    </a:cubicBezTo>
                    <a:cubicBezTo>
                      <a:pt x="60" y="144"/>
                      <a:pt x="77" y="127"/>
                      <a:pt x="78" y="106"/>
                    </a:cubicBezTo>
                    <a:lnTo>
                      <a:pt x="7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grpSp>
      </p:grpSp>
      <p:grpSp>
        <p:nvGrpSpPr>
          <p:cNvPr id="6" name="组合 5"/>
          <p:cNvGrpSpPr/>
          <p:nvPr/>
        </p:nvGrpSpPr>
        <p:grpSpPr>
          <a:xfrm>
            <a:off x="2445593" y="2003873"/>
            <a:ext cx="1608774" cy="1778753"/>
            <a:chOff x="2166193" y="2003873"/>
            <a:chExt cx="1608774" cy="1778753"/>
          </a:xfrm>
        </p:grpSpPr>
        <p:sp>
          <p:nvSpPr>
            <p:cNvPr id="28" name="任意多边形 27"/>
            <p:cNvSpPr/>
            <p:nvPr/>
          </p:nvSpPr>
          <p:spPr>
            <a:xfrm rot="10800000">
              <a:off x="2166193" y="2003873"/>
              <a:ext cx="1608774" cy="1778753"/>
            </a:xfrm>
            <a:custGeom>
              <a:avLst/>
              <a:gdLst>
                <a:gd name="connsiteX0" fmla="*/ 804387 w 1608774"/>
                <a:gd name="connsiteY0" fmla="*/ 1778753 h 1778753"/>
                <a:gd name="connsiteX1" fmla="*/ 0 w 1608774"/>
                <a:gd name="connsiteY1" fmla="*/ 974366 h 1778753"/>
                <a:gd name="connsiteX2" fmla="*/ 642275 w 1608774"/>
                <a:gd name="connsiteY2" fmla="*/ 186321 h 1778753"/>
                <a:gd name="connsiteX3" fmla="*/ 701569 w 1608774"/>
                <a:gd name="connsiteY3" fmla="*/ 177272 h 1778753"/>
                <a:gd name="connsiteX4" fmla="*/ 804386 w 1608774"/>
                <a:gd name="connsiteY4" fmla="*/ 0 h 1778753"/>
                <a:gd name="connsiteX5" fmla="*/ 907204 w 1608774"/>
                <a:gd name="connsiteY5" fmla="*/ 177272 h 1778753"/>
                <a:gd name="connsiteX6" fmla="*/ 966499 w 1608774"/>
                <a:gd name="connsiteY6" fmla="*/ 186321 h 1778753"/>
                <a:gd name="connsiteX7" fmla="*/ 1608774 w 1608774"/>
                <a:gd name="connsiteY7" fmla="*/ 974366 h 1778753"/>
                <a:gd name="connsiteX8" fmla="*/ 804387 w 1608774"/>
                <a:gd name="connsiteY8" fmla="*/ 1778753 h 177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8774" h="1778753">
                  <a:moveTo>
                    <a:pt x="804387" y="1778753"/>
                  </a:moveTo>
                  <a:cubicBezTo>
                    <a:pt x="360136" y="1778753"/>
                    <a:pt x="0" y="1418617"/>
                    <a:pt x="0" y="974366"/>
                  </a:cubicBezTo>
                  <a:cubicBezTo>
                    <a:pt x="0" y="585646"/>
                    <a:pt x="275729" y="261327"/>
                    <a:pt x="642275" y="186321"/>
                  </a:cubicBezTo>
                  <a:lnTo>
                    <a:pt x="701569" y="177272"/>
                  </a:lnTo>
                  <a:lnTo>
                    <a:pt x="804386" y="0"/>
                  </a:lnTo>
                  <a:lnTo>
                    <a:pt x="907204" y="177272"/>
                  </a:lnTo>
                  <a:lnTo>
                    <a:pt x="966499" y="186321"/>
                  </a:lnTo>
                  <a:cubicBezTo>
                    <a:pt x="1333045" y="261327"/>
                    <a:pt x="1608774" y="585646"/>
                    <a:pt x="1608774" y="974366"/>
                  </a:cubicBezTo>
                  <a:cubicBezTo>
                    <a:pt x="1608774" y="1418617"/>
                    <a:pt x="1248638" y="1778753"/>
                    <a:pt x="804387" y="17787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印品黑体" panose="00000500000000000000" pitchFamily="2" charset="-122"/>
                <a:ea typeface="印品黑体" panose="00000500000000000000" pitchFamily="2" charset="-122"/>
              </a:endParaRPr>
            </a:p>
          </p:txBody>
        </p:sp>
        <p:sp useBgFill="1">
          <p:nvSpPr>
            <p:cNvPr id="24" name="椭圆 23"/>
            <p:cNvSpPr/>
            <p:nvPr/>
          </p:nvSpPr>
          <p:spPr>
            <a:xfrm>
              <a:off x="2175767" y="2155798"/>
              <a:ext cx="333835" cy="33383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1400" dirty="0">
                  <a:solidFill>
                    <a:schemeClr val="bg1"/>
                  </a:solidFill>
                  <a:latin typeface="印品黑体" panose="00000500000000000000" pitchFamily="2" charset="-122"/>
                  <a:ea typeface="印品黑体" panose="00000500000000000000" pitchFamily="2" charset="-122"/>
                </a:rPr>
                <a:t>01</a:t>
              </a:r>
              <a:endParaRPr lang="zh-CN" altLang="en-US" sz="1400" dirty="0">
                <a:solidFill>
                  <a:schemeClr val="bg1"/>
                </a:solidFill>
                <a:latin typeface="印品黑体" panose="00000500000000000000" pitchFamily="2" charset="-122"/>
                <a:ea typeface="印品黑体" panose="00000500000000000000" pitchFamily="2" charset="-122"/>
              </a:endParaRPr>
            </a:p>
          </p:txBody>
        </p:sp>
        <p:sp>
          <p:nvSpPr>
            <p:cNvPr id="54" name="Freeform 1089"/>
            <p:cNvSpPr>
              <a:spLocks noEditPoints="1"/>
            </p:cNvSpPr>
            <p:nvPr/>
          </p:nvSpPr>
          <p:spPr bwMode="auto">
            <a:xfrm>
              <a:off x="2758182" y="2527733"/>
              <a:ext cx="492554" cy="485478"/>
            </a:xfrm>
            <a:custGeom>
              <a:avLst/>
              <a:gdLst>
                <a:gd name="T0" fmla="*/ 70 w 147"/>
                <a:gd name="T1" fmla="*/ 74 h 145"/>
                <a:gd name="T2" fmla="*/ 8 w 147"/>
                <a:gd name="T3" fmla="*/ 48 h 145"/>
                <a:gd name="T4" fmla="*/ 0 w 147"/>
                <a:gd name="T5" fmla="*/ 56 h 145"/>
                <a:gd name="T6" fmla="*/ 0 w 147"/>
                <a:gd name="T7" fmla="*/ 70 h 145"/>
                <a:gd name="T8" fmla="*/ 8 w 147"/>
                <a:gd name="T9" fmla="*/ 78 h 145"/>
                <a:gd name="T10" fmla="*/ 49 w 147"/>
                <a:gd name="T11" fmla="*/ 92 h 145"/>
                <a:gd name="T12" fmla="*/ 68 w 147"/>
                <a:gd name="T13" fmla="*/ 137 h 145"/>
                <a:gd name="T14" fmla="*/ 75 w 147"/>
                <a:gd name="T15" fmla="*/ 145 h 145"/>
                <a:gd name="T16" fmla="*/ 91 w 147"/>
                <a:gd name="T17" fmla="*/ 145 h 145"/>
                <a:gd name="T18" fmla="*/ 96 w 147"/>
                <a:gd name="T19" fmla="*/ 137 h 145"/>
                <a:gd name="T20" fmla="*/ 70 w 147"/>
                <a:gd name="T21" fmla="*/ 74 h 145"/>
                <a:gd name="T22" fmla="*/ 21 w 147"/>
                <a:gd name="T23" fmla="*/ 106 h 145"/>
                <a:gd name="T24" fmla="*/ 1 w 147"/>
                <a:gd name="T25" fmla="*/ 125 h 145"/>
                <a:gd name="T26" fmla="*/ 21 w 147"/>
                <a:gd name="T27" fmla="*/ 145 h 145"/>
                <a:gd name="T28" fmla="*/ 41 w 147"/>
                <a:gd name="T29" fmla="*/ 125 h 145"/>
                <a:gd name="T30" fmla="*/ 21 w 147"/>
                <a:gd name="T31" fmla="*/ 106 h 145"/>
                <a:gd name="T32" fmla="*/ 109 w 147"/>
                <a:gd name="T33" fmla="*/ 46 h 145"/>
                <a:gd name="T34" fmla="*/ 8 w 147"/>
                <a:gd name="T35" fmla="*/ 0 h 145"/>
                <a:gd name="T36" fmla="*/ 0 w 147"/>
                <a:gd name="T37" fmla="*/ 7 h 145"/>
                <a:gd name="T38" fmla="*/ 0 w 147"/>
                <a:gd name="T39" fmla="*/ 21 h 145"/>
                <a:gd name="T40" fmla="*/ 8 w 147"/>
                <a:gd name="T41" fmla="*/ 29 h 145"/>
                <a:gd name="T42" fmla="*/ 82 w 147"/>
                <a:gd name="T43" fmla="*/ 62 h 145"/>
                <a:gd name="T44" fmla="*/ 116 w 147"/>
                <a:gd name="T45" fmla="*/ 137 h 145"/>
                <a:gd name="T46" fmla="*/ 124 w 147"/>
                <a:gd name="T47" fmla="*/ 145 h 145"/>
                <a:gd name="T48" fmla="*/ 140 w 147"/>
                <a:gd name="T49" fmla="*/ 145 h 145"/>
                <a:gd name="T50" fmla="*/ 147 w 147"/>
                <a:gd name="T51" fmla="*/ 137 h 145"/>
                <a:gd name="T52" fmla="*/ 109 w 147"/>
                <a:gd name="T53" fmla="*/ 4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45">
                  <a:moveTo>
                    <a:pt x="70" y="74"/>
                  </a:moveTo>
                  <a:cubicBezTo>
                    <a:pt x="48" y="53"/>
                    <a:pt x="8" y="48"/>
                    <a:pt x="8" y="48"/>
                  </a:cubicBezTo>
                  <a:cubicBezTo>
                    <a:pt x="4" y="48"/>
                    <a:pt x="0" y="52"/>
                    <a:pt x="0" y="56"/>
                  </a:cubicBezTo>
                  <a:cubicBezTo>
                    <a:pt x="0" y="70"/>
                    <a:pt x="0" y="70"/>
                    <a:pt x="0" y="70"/>
                  </a:cubicBezTo>
                  <a:cubicBezTo>
                    <a:pt x="0" y="74"/>
                    <a:pt x="4" y="78"/>
                    <a:pt x="8" y="78"/>
                  </a:cubicBezTo>
                  <a:cubicBezTo>
                    <a:pt x="8" y="78"/>
                    <a:pt x="34" y="78"/>
                    <a:pt x="49" y="92"/>
                  </a:cubicBezTo>
                  <a:cubicBezTo>
                    <a:pt x="69" y="111"/>
                    <a:pt x="68" y="137"/>
                    <a:pt x="68" y="137"/>
                  </a:cubicBezTo>
                  <a:cubicBezTo>
                    <a:pt x="68" y="141"/>
                    <a:pt x="71" y="145"/>
                    <a:pt x="75" y="145"/>
                  </a:cubicBezTo>
                  <a:cubicBezTo>
                    <a:pt x="91" y="145"/>
                    <a:pt x="91" y="145"/>
                    <a:pt x="91" y="145"/>
                  </a:cubicBezTo>
                  <a:cubicBezTo>
                    <a:pt x="95" y="145"/>
                    <a:pt x="96" y="141"/>
                    <a:pt x="96" y="137"/>
                  </a:cubicBezTo>
                  <a:cubicBezTo>
                    <a:pt x="96" y="137"/>
                    <a:pt x="92" y="95"/>
                    <a:pt x="70" y="74"/>
                  </a:cubicBezTo>
                  <a:close/>
                  <a:moveTo>
                    <a:pt x="21" y="106"/>
                  </a:moveTo>
                  <a:cubicBezTo>
                    <a:pt x="10" y="106"/>
                    <a:pt x="1" y="114"/>
                    <a:pt x="1" y="125"/>
                  </a:cubicBezTo>
                  <a:cubicBezTo>
                    <a:pt x="1" y="137"/>
                    <a:pt x="10" y="145"/>
                    <a:pt x="21" y="145"/>
                  </a:cubicBezTo>
                  <a:cubicBezTo>
                    <a:pt x="32" y="145"/>
                    <a:pt x="41" y="137"/>
                    <a:pt x="41" y="125"/>
                  </a:cubicBezTo>
                  <a:cubicBezTo>
                    <a:pt x="41" y="114"/>
                    <a:pt x="32" y="106"/>
                    <a:pt x="21" y="106"/>
                  </a:cubicBezTo>
                  <a:close/>
                  <a:moveTo>
                    <a:pt x="109" y="46"/>
                  </a:moveTo>
                  <a:cubicBezTo>
                    <a:pt x="75" y="4"/>
                    <a:pt x="8" y="0"/>
                    <a:pt x="8" y="0"/>
                  </a:cubicBezTo>
                  <a:cubicBezTo>
                    <a:pt x="4" y="0"/>
                    <a:pt x="0" y="3"/>
                    <a:pt x="0" y="7"/>
                  </a:cubicBezTo>
                  <a:cubicBezTo>
                    <a:pt x="0" y="21"/>
                    <a:pt x="0" y="21"/>
                    <a:pt x="0" y="21"/>
                  </a:cubicBezTo>
                  <a:cubicBezTo>
                    <a:pt x="0" y="26"/>
                    <a:pt x="4" y="29"/>
                    <a:pt x="8" y="29"/>
                  </a:cubicBezTo>
                  <a:cubicBezTo>
                    <a:pt x="8" y="29"/>
                    <a:pt x="56" y="30"/>
                    <a:pt x="82" y="62"/>
                  </a:cubicBezTo>
                  <a:cubicBezTo>
                    <a:pt x="119" y="100"/>
                    <a:pt x="116" y="137"/>
                    <a:pt x="116" y="137"/>
                  </a:cubicBezTo>
                  <a:cubicBezTo>
                    <a:pt x="116" y="142"/>
                    <a:pt x="120" y="145"/>
                    <a:pt x="124" y="145"/>
                  </a:cubicBezTo>
                  <a:cubicBezTo>
                    <a:pt x="140" y="145"/>
                    <a:pt x="140" y="145"/>
                    <a:pt x="140" y="145"/>
                  </a:cubicBezTo>
                  <a:cubicBezTo>
                    <a:pt x="144" y="145"/>
                    <a:pt x="147" y="142"/>
                    <a:pt x="147" y="137"/>
                  </a:cubicBezTo>
                  <a:cubicBezTo>
                    <a:pt x="147" y="137"/>
                    <a:pt x="144" y="78"/>
                    <a:pt x="109" y="46"/>
                  </a:cubicBezTo>
                  <a:close/>
                </a:path>
              </a:pathLst>
            </a:custGeom>
            <a:solidFill>
              <a:schemeClr val="tx1"/>
            </a:solidFill>
            <a:ln>
              <a:noFill/>
            </a:ln>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grpSp>
      <p:grpSp>
        <p:nvGrpSpPr>
          <p:cNvPr id="8" name="组合 7"/>
          <p:cNvGrpSpPr/>
          <p:nvPr/>
        </p:nvGrpSpPr>
        <p:grpSpPr>
          <a:xfrm>
            <a:off x="8684248" y="2003873"/>
            <a:ext cx="1608774" cy="1778753"/>
            <a:chOff x="8404848" y="2003873"/>
            <a:chExt cx="1608774" cy="1778753"/>
          </a:xfrm>
          <a:solidFill>
            <a:schemeClr val="tx1"/>
          </a:solidFill>
        </p:grpSpPr>
        <p:sp>
          <p:nvSpPr>
            <p:cNvPr id="49" name="任意多边形 48"/>
            <p:cNvSpPr/>
            <p:nvPr/>
          </p:nvSpPr>
          <p:spPr>
            <a:xfrm rot="10800000">
              <a:off x="8404848" y="2003873"/>
              <a:ext cx="1608774" cy="1778753"/>
            </a:xfrm>
            <a:custGeom>
              <a:avLst/>
              <a:gdLst>
                <a:gd name="connsiteX0" fmla="*/ 804387 w 1608774"/>
                <a:gd name="connsiteY0" fmla="*/ 1778753 h 1778753"/>
                <a:gd name="connsiteX1" fmla="*/ 0 w 1608774"/>
                <a:gd name="connsiteY1" fmla="*/ 974366 h 1778753"/>
                <a:gd name="connsiteX2" fmla="*/ 642275 w 1608774"/>
                <a:gd name="connsiteY2" fmla="*/ 186321 h 1778753"/>
                <a:gd name="connsiteX3" fmla="*/ 701569 w 1608774"/>
                <a:gd name="connsiteY3" fmla="*/ 177272 h 1778753"/>
                <a:gd name="connsiteX4" fmla="*/ 804386 w 1608774"/>
                <a:gd name="connsiteY4" fmla="*/ 0 h 1778753"/>
                <a:gd name="connsiteX5" fmla="*/ 907204 w 1608774"/>
                <a:gd name="connsiteY5" fmla="*/ 177272 h 1778753"/>
                <a:gd name="connsiteX6" fmla="*/ 966499 w 1608774"/>
                <a:gd name="connsiteY6" fmla="*/ 186321 h 1778753"/>
                <a:gd name="connsiteX7" fmla="*/ 1608774 w 1608774"/>
                <a:gd name="connsiteY7" fmla="*/ 974366 h 1778753"/>
                <a:gd name="connsiteX8" fmla="*/ 804387 w 1608774"/>
                <a:gd name="connsiteY8" fmla="*/ 1778753 h 177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8774" h="1778753">
                  <a:moveTo>
                    <a:pt x="804387" y="1778753"/>
                  </a:moveTo>
                  <a:cubicBezTo>
                    <a:pt x="360136" y="1778753"/>
                    <a:pt x="0" y="1418617"/>
                    <a:pt x="0" y="974366"/>
                  </a:cubicBezTo>
                  <a:cubicBezTo>
                    <a:pt x="0" y="585646"/>
                    <a:pt x="275729" y="261327"/>
                    <a:pt x="642275" y="186321"/>
                  </a:cubicBezTo>
                  <a:lnTo>
                    <a:pt x="701569" y="177272"/>
                  </a:lnTo>
                  <a:lnTo>
                    <a:pt x="804386" y="0"/>
                  </a:lnTo>
                  <a:lnTo>
                    <a:pt x="907204" y="177272"/>
                  </a:lnTo>
                  <a:lnTo>
                    <a:pt x="966499" y="186321"/>
                  </a:lnTo>
                  <a:cubicBezTo>
                    <a:pt x="1333045" y="261327"/>
                    <a:pt x="1608774" y="585646"/>
                    <a:pt x="1608774" y="974366"/>
                  </a:cubicBezTo>
                  <a:cubicBezTo>
                    <a:pt x="1608774" y="1418617"/>
                    <a:pt x="1248638" y="1778753"/>
                    <a:pt x="804387" y="17787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印品黑体" panose="00000500000000000000" pitchFamily="2" charset="-122"/>
                <a:ea typeface="印品黑体" panose="00000500000000000000" pitchFamily="2" charset="-122"/>
              </a:endParaRPr>
            </a:p>
          </p:txBody>
        </p:sp>
        <p:sp useBgFill="1">
          <p:nvSpPr>
            <p:cNvPr id="50" name="椭圆 49"/>
            <p:cNvSpPr/>
            <p:nvPr/>
          </p:nvSpPr>
          <p:spPr>
            <a:xfrm>
              <a:off x="8414422" y="2155798"/>
              <a:ext cx="333835" cy="33383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1400" dirty="0">
                  <a:latin typeface="印品黑体" panose="00000500000000000000" pitchFamily="2" charset="-122"/>
                  <a:ea typeface="印品黑体" panose="00000500000000000000" pitchFamily="2" charset="-122"/>
                </a:rPr>
                <a:t>03</a:t>
              </a:r>
              <a:endParaRPr lang="zh-CN" altLang="en-US" sz="1400" dirty="0">
                <a:latin typeface="印品黑体" panose="00000500000000000000" pitchFamily="2" charset="-122"/>
                <a:ea typeface="印品黑体" panose="00000500000000000000" pitchFamily="2" charset="-122"/>
              </a:endParaRPr>
            </a:p>
          </p:txBody>
        </p:sp>
        <p:sp>
          <p:nvSpPr>
            <p:cNvPr id="57" name="任意多边形 56"/>
            <p:cNvSpPr/>
            <p:nvPr/>
          </p:nvSpPr>
          <p:spPr bwMode="auto">
            <a:xfrm>
              <a:off x="8910448" y="2515033"/>
              <a:ext cx="553212" cy="555795"/>
            </a:xfrm>
            <a:custGeom>
              <a:avLst/>
              <a:gdLst>
                <a:gd name="connsiteX0" fmla="*/ 146556 w 260272"/>
                <a:gd name="connsiteY0" fmla="*/ 6081 h 261487"/>
                <a:gd name="connsiteX1" fmla="*/ 254800 w 260272"/>
                <a:gd name="connsiteY1" fmla="*/ 113716 h 261487"/>
                <a:gd name="connsiteX2" fmla="*/ 146556 w 260272"/>
                <a:gd name="connsiteY2" fmla="*/ 113716 h 261487"/>
                <a:gd name="connsiteX3" fmla="*/ 146556 w 260272"/>
                <a:gd name="connsiteY3" fmla="*/ 6081 h 261487"/>
                <a:gd name="connsiteX4" fmla="*/ 130855 w 260272"/>
                <a:gd name="connsiteY4" fmla="*/ 0 h 261487"/>
                <a:gd name="connsiteX5" fmla="*/ 130855 w 260272"/>
                <a:gd name="connsiteY5" fmla="*/ 130744 h 261487"/>
                <a:gd name="connsiteX6" fmla="*/ 260272 w 260272"/>
                <a:gd name="connsiteY6" fmla="*/ 130744 h 261487"/>
                <a:gd name="connsiteX7" fmla="*/ 130855 w 260272"/>
                <a:gd name="connsiteY7" fmla="*/ 261487 h 261487"/>
                <a:gd name="connsiteX8" fmla="*/ 0 w 260272"/>
                <a:gd name="connsiteY8" fmla="*/ 130744 h 261487"/>
                <a:gd name="connsiteX9" fmla="*/ 130855 w 260272"/>
                <a:gd name="connsiteY9" fmla="*/ 0 h 26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72" h="261487">
                  <a:moveTo>
                    <a:pt x="146556" y="6081"/>
                  </a:moveTo>
                  <a:cubicBezTo>
                    <a:pt x="207173" y="6081"/>
                    <a:pt x="254800" y="54876"/>
                    <a:pt x="254800" y="113716"/>
                  </a:cubicBezTo>
                  <a:cubicBezTo>
                    <a:pt x="254800" y="113716"/>
                    <a:pt x="254800" y="113716"/>
                    <a:pt x="146556" y="113716"/>
                  </a:cubicBezTo>
                  <a:cubicBezTo>
                    <a:pt x="146556" y="113716"/>
                    <a:pt x="146556" y="113716"/>
                    <a:pt x="146556" y="6081"/>
                  </a:cubicBezTo>
                  <a:close/>
                  <a:moveTo>
                    <a:pt x="130855" y="0"/>
                  </a:moveTo>
                  <a:cubicBezTo>
                    <a:pt x="130855" y="0"/>
                    <a:pt x="130855" y="0"/>
                    <a:pt x="130855" y="130744"/>
                  </a:cubicBezTo>
                  <a:lnTo>
                    <a:pt x="260272" y="130744"/>
                  </a:lnTo>
                  <a:cubicBezTo>
                    <a:pt x="260272" y="202581"/>
                    <a:pt x="202754" y="261487"/>
                    <a:pt x="130855" y="261487"/>
                  </a:cubicBezTo>
                  <a:cubicBezTo>
                    <a:pt x="57519" y="261487"/>
                    <a:pt x="0" y="202581"/>
                    <a:pt x="0" y="130744"/>
                  </a:cubicBezTo>
                  <a:cubicBezTo>
                    <a:pt x="0" y="58907"/>
                    <a:pt x="57519" y="0"/>
                    <a:pt x="130855" y="0"/>
                  </a:cubicBezTo>
                  <a:close/>
                </a:path>
              </a:pathLst>
            </a:custGeom>
            <a:grpFill/>
            <a:ln>
              <a:noFill/>
            </a:ln>
          </p:spPr>
          <p:txBody>
            <a:bodyPr vert="horz" wrap="square" lIns="91440" tIns="45720" rIns="91440" bIns="45720" numCol="1" anchor="t" anchorCtr="0" compatLnSpc="1">
              <a:noAutofit/>
            </a:bodyPr>
            <a:lstStyle/>
            <a:p>
              <a:endParaRPr lang="zh-CN" altLang="en-US" dirty="0">
                <a:latin typeface="印品黑体" panose="00000500000000000000" pitchFamily="2" charset="-122"/>
                <a:ea typeface="印品黑体" panose="00000500000000000000" pitchFamily="2" charset="-122"/>
              </a:endParaRPr>
            </a:p>
          </p:txBody>
        </p:sp>
      </p:grpSp>
      <p:sp>
        <p:nvSpPr>
          <p:cNvPr id="5" name="矩形 4"/>
          <p:cNvSpPr/>
          <p:nvPr/>
        </p:nvSpPr>
        <p:spPr>
          <a:xfrm>
            <a:off x="2482994" y="339584"/>
            <a:ext cx="1698625" cy="521970"/>
          </a:xfrm>
          <a:prstGeom prst="rect">
            <a:avLst/>
          </a:prstGeom>
        </p:spPr>
        <p:txBody>
          <a:bodyPr wrap="none">
            <a:spAutoFit/>
          </a:bodyPr>
          <a:lstStyle/>
          <a:p>
            <a:r>
              <a:rPr lang="en-US" altLang="zh-CN" sz="2800" dirty="0">
                <a:solidFill>
                  <a:schemeClr val="bg1"/>
                </a:solidFill>
                <a:latin typeface="印品黑体" panose="00000500000000000000" pitchFamily="2" charset="-122"/>
                <a:ea typeface="印品黑体" panose="00000500000000000000" pitchFamily="2" charset="-122"/>
              </a:rPr>
              <a:t> </a:t>
            </a:r>
            <a:r>
              <a:rPr lang="zh-CN" altLang="en-US" sz="2800" dirty="0">
                <a:solidFill>
                  <a:schemeClr val="bg1"/>
                </a:solidFill>
                <a:latin typeface="印品黑体" panose="00000500000000000000" pitchFamily="2" charset="-122"/>
                <a:ea typeface="印品黑体" panose="00000500000000000000" pitchFamily="2" charset="-122"/>
              </a:rPr>
              <a:t>现状概述</a:t>
            </a:r>
            <a:endParaRPr lang="zh-CN" altLang="en-US" sz="2800" dirty="0">
              <a:solidFill>
                <a:schemeClr val="bg1"/>
              </a:solidFill>
              <a:latin typeface="印品黑体" panose="00000500000000000000" pitchFamily="2" charset="-122"/>
              <a:ea typeface="印品黑体" panose="00000500000000000000" pitchFamily="2" charset="-122"/>
            </a:endParaRPr>
          </a:p>
        </p:txBody>
      </p:sp>
      <p:sp>
        <p:nvSpPr>
          <p:cNvPr id="11" name="矩形 10"/>
          <p:cNvSpPr/>
          <p:nvPr/>
        </p:nvSpPr>
        <p:spPr>
          <a:xfrm>
            <a:off x="4416705" y="443346"/>
            <a:ext cx="894080" cy="306705"/>
          </a:xfrm>
          <a:prstGeom prst="rect">
            <a:avLst/>
          </a:prstGeom>
        </p:spPr>
        <p:txBody>
          <a:bodyPr wrap="none">
            <a:spAutoFit/>
          </a:bodyPr>
          <a:lstStyle/>
          <a:p>
            <a:r>
              <a:rPr lang="zh-CN" altLang="en-US" sz="1400" dirty="0">
                <a:solidFill>
                  <a:schemeClr val="bg1"/>
                </a:solidFill>
                <a:latin typeface="印品黑体" panose="00000500000000000000" pitchFamily="2" charset="-122"/>
                <a:ea typeface="印品黑体" panose="00000500000000000000" pitchFamily="2" charset="-122"/>
              </a:rPr>
              <a:t>三者现状</a:t>
            </a:r>
            <a:endParaRPr lang="zh-CN" altLang="en-US" sz="1400" dirty="0">
              <a:solidFill>
                <a:schemeClr val="bg1"/>
              </a:solidFill>
              <a:latin typeface="印品黑体" panose="00000500000000000000" pitchFamily="2" charset="-122"/>
              <a:ea typeface="印品黑体" panose="00000500000000000000" pitchFamily="2" charset="-122"/>
            </a:endParaRPr>
          </a:p>
        </p:txBody>
      </p:sp>
      <p:cxnSp>
        <p:nvCxnSpPr>
          <p:cNvPr id="43" name="直接连接符 42"/>
          <p:cNvCxnSpPr/>
          <p:nvPr/>
        </p:nvCxnSpPr>
        <p:spPr>
          <a:xfrm flipH="1">
            <a:off x="4048411" y="331664"/>
            <a:ext cx="523220" cy="5232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4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8" grpId="0"/>
      <p:bldP spid="15" grpId="0"/>
      <p:bldP spid="16"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8" name="文本框 7"/>
          <p:cNvSpPr txBox="1"/>
          <p:nvPr/>
        </p:nvSpPr>
        <p:spPr>
          <a:xfrm>
            <a:off x="5296225" y="2716540"/>
            <a:ext cx="2468880" cy="645160"/>
          </a:xfrm>
          <a:prstGeom prst="rect">
            <a:avLst/>
          </a:prstGeom>
          <a:noFill/>
        </p:spPr>
        <p:txBody>
          <a:bodyPr wrap="none" rtlCol="0">
            <a:spAutoFit/>
          </a:bodyPr>
          <a:lstStyle/>
          <a:p>
            <a:r>
              <a:rPr lang="zh-CN" altLang="en-US" sz="3600" dirty="0">
                <a:solidFill>
                  <a:schemeClr val="bg1"/>
                </a:solidFill>
                <a:latin typeface="印品黑体" panose="00000500000000000000" pitchFamily="2" charset="-122"/>
                <a:ea typeface="印品黑体" panose="00000500000000000000" pitchFamily="2" charset="-122"/>
              </a:rPr>
              <a:t>服务标准化</a:t>
            </a:r>
            <a:endParaRPr lang="zh-CN" altLang="en-US" sz="3600" dirty="0">
              <a:solidFill>
                <a:schemeClr val="bg1"/>
              </a:solidFill>
              <a:latin typeface="印品黑体" panose="00000500000000000000" pitchFamily="2" charset="-122"/>
              <a:ea typeface="印品黑体" panose="00000500000000000000" pitchFamily="2" charset="-122"/>
            </a:endParaRPr>
          </a:p>
        </p:txBody>
      </p:sp>
      <p:sp>
        <p:nvSpPr>
          <p:cNvPr id="24" name="文本框 23"/>
          <p:cNvSpPr txBox="1"/>
          <p:nvPr/>
        </p:nvSpPr>
        <p:spPr>
          <a:xfrm>
            <a:off x="5334325" y="3450992"/>
            <a:ext cx="6067311" cy="392430"/>
          </a:xfrm>
          <a:prstGeom prst="rect">
            <a:avLst/>
          </a:prstGeom>
          <a:noFill/>
        </p:spPr>
        <p:txBody>
          <a:bodyPr wrap="square" rtlCol="0">
            <a:spAutoFit/>
          </a:bodyPr>
          <a:lstStyle/>
          <a:p>
            <a:pPr>
              <a:lnSpc>
                <a:spcPct val="140000"/>
              </a:lnSpc>
            </a:pPr>
            <a:r>
              <a:rPr lang="zh-CN" sz="1400" dirty="0">
                <a:solidFill>
                  <a:schemeClr val="bg1"/>
                </a:solidFill>
                <a:latin typeface="印品黑体" panose="00000500000000000000" pitchFamily="2" charset="-122"/>
                <a:ea typeface="印品黑体" panose="00000500000000000000" pitchFamily="2" charset="-122"/>
              </a:rPr>
              <a:t>举例海底捞</a:t>
            </a:r>
            <a:endParaRPr lang="zh-CN" sz="1400" dirty="0">
              <a:solidFill>
                <a:schemeClr val="bg1"/>
              </a:solidFill>
              <a:latin typeface="印品黑体" panose="00000500000000000000" pitchFamily="2" charset="-122"/>
              <a:ea typeface="印品黑体" panose="00000500000000000000" pitchFamily="2" charset="-122"/>
            </a:endParaRPr>
          </a:p>
        </p:txBody>
      </p:sp>
      <p:sp>
        <p:nvSpPr>
          <p:cNvPr id="7" name="文本框 6"/>
          <p:cNvSpPr txBox="1"/>
          <p:nvPr/>
        </p:nvSpPr>
        <p:spPr>
          <a:xfrm>
            <a:off x="3239186" y="2254875"/>
            <a:ext cx="2052165" cy="2215991"/>
          </a:xfrm>
          <a:prstGeom prst="rect">
            <a:avLst/>
          </a:prstGeom>
          <a:noFill/>
        </p:spPr>
        <p:txBody>
          <a:bodyPr wrap="none" rtlCol="0">
            <a:spAutoFit/>
          </a:bodyPr>
          <a:lstStyle/>
          <a:p>
            <a:r>
              <a:rPr lang="en-US" altLang="zh-CN" sz="13800" dirty="0">
                <a:solidFill>
                  <a:schemeClr val="bg1"/>
                </a:solidFill>
                <a:effectLst>
                  <a:outerShdw blurRad="38100" dist="38100" dir="2700000" algn="tl">
                    <a:srgbClr val="000000">
                      <a:alpha val="43137"/>
                    </a:srgbClr>
                  </a:outerShdw>
                </a:effectLst>
                <a:latin typeface="印品黑体" panose="00000500000000000000" pitchFamily="2" charset="-122"/>
                <a:ea typeface="印品黑体" panose="00000500000000000000" pitchFamily="2" charset="-122"/>
              </a:rPr>
              <a:t>02</a:t>
            </a:r>
            <a:endParaRPr lang="zh-CN" altLang="en-US" sz="13800" dirty="0">
              <a:solidFill>
                <a:schemeClr val="bg1"/>
              </a:solidFill>
              <a:effectLst>
                <a:outerShdw blurRad="38100" dist="38100" dir="2700000" algn="tl">
                  <a:srgbClr val="000000">
                    <a:alpha val="43137"/>
                  </a:srgbClr>
                </a:outerShdw>
              </a:effectLst>
              <a:latin typeface="印品黑体" panose="00000500000000000000" pitchFamily="2" charset="-122"/>
              <a:ea typeface="印品黑体" panose="00000500000000000000" pitchFamily="2" charset="-122"/>
            </a:endParaRPr>
          </a:p>
        </p:txBody>
      </p:sp>
      <p:sp>
        <p:nvSpPr>
          <p:cNvPr id="20" name="文本框 19"/>
          <p:cNvSpPr txBox="1"/>
          <p:nvPr/>
        </p:nvSpPr>
        <p:spPr>
          <a:xfrm>
            <a:off x="3353704" y="4072356"/>
            <a:ext cx="2316660" cy="584775"/>
          </a:xfrm>
          <a:prstGeom prst="rect">
            <a:avLst/>
          </a:prstGeom>
          <a:noFill/>
        </p:spPr>
        <p:txBody>
          <a:bodyPr wrap="none" rtlCol="0">
            <a:spAutoFit/>
          </a:bodyPr>
          <a:lstStyle/>
          <a:p>
            <a:r>
              <a:rPr lang="en-US" altLang="zh-CN" sz="3200" dirty="0">
                <a:solidFill>
                  <a:schemeClr val="bg1"/>
                </a:solidFill>
                <a:latin typeface="印品黑体" panose="00000500000000000000" pitchFamily="2" charset="-122"/>
                <a:ea typeface="印品黑体" panose="00000500000000000000" pitchFamily="2" charset="-122"/>
              </a:rPr>
              <a:t>PART ONE</a:t>
            </a:r>
            <a:endParaRPr lang="zh-CN" altLang="en-US" sz="3200" dirty="0">
              <a:solidFill>
                <a:schemeClr val="bg1"/>
              </a:solidFill>
              <a:latin typeface="印品黑体" panose="00000500000000000000" pitchFamily="2" charset="-122"/>
              <a:ea typeface="印品黑体" panose="00000500000000000000" pitchFamily="2" charset="-122"/>
            </a:endParaRPr>
          </a:p>
        </p:txBody>
      </p:sp>
      <p:cxnSp>
        <p:nvCxnSpPr>
          <p:cNvPr id="11" name="直接连接符 10"/>
          <p:cNvCxnSpPr/>
          <p:nvPr/>
        </p:nvCxnSpPr>
        <p:spPr>
          <a:xfrm>
            <a:off x="5048250" y="2571750"/>
            <a:ext cx="0" cy="24017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矩形 9"/>
          <p:cNvSpPr/>
          <p:nvPr/>
        </p:nvSpPr>
        <p:spPr>
          <a:xfrm>
            <a:off x="2261714" y="357389"/>
            <a:ext cx="1605280" cy="521970"/>
          </a:xfrm>
          <a:prstGeom prst="rect">
            <a:avLst/>
          </a:prstGeom>
        </p:spPr>
        <p:txBody>
          <a:bodyPr wrap="none">
            <a:spAutoFit/>
          </a:bodyPr>
          <a:lstStyle/>
          <a:p>
            <a:r>
              <a:rPr lang="zh-CN" altLang="en-US" sz="2800" dirty="0">
                <a:solidFill>
                  <a:schemeClr val="bg1"/>
                </a:solidFill>
                <a:latin typeface="印品黑体" panose="00000500000000000000" pitchFamily="2" charset="-122"/>
                <a:ea typeface="印品黑体" panose="00000500000000000000" pitchFamily="2" charset="-122"/>
              </a:rPr>
              <a:t>案例推荐</a:t>
            </a:r>
            <a:endParaRPr lang="zh-CN" altLang="en-US" sz="2800" dirty="0">
              <a:solidFill>
                <a:schemeClr val="bg1"/>
              </a:solidFill>
              <a:latin typeface="印品黑体" panose="00000500000000000000" pitchFamily="2" charset="-122"/>
              <a:ea typeface="印品黑体" panose="00000500000000000000" pitchFamily="2" charset="-122"/>
            </a:endParaRPr>
          </a:p>
        </p:txBody>
      </p:sp>
      <p:sp>
        <p:nvSpPr>
          <p:cNvPr id="11" name="矩形 10"/>
          <p:cNvSpPr/>
          <p:nvPr/>
        </p:nvSpPr>
        <p:spPr>
          <a:xfrm>
            <a:off x="3924790" y="796932"/>
            <a:ext cx="1071880" cy="306705"/>
          </a:xfrm>
          <a:prstGeom prst="rect">
            <a:avLst/>
          </a:prstGeom>
        </p:spPr>
        <p:txBody>
          <a:bodyPr wrap="none">
            <a:spAutoFit/>
          </a:bodyPr>
          <a:lstStyle/>
          <a:p>
            <a:r>
              <a:rPr lang="zh-CN" altLang="en-US" sz="1400" dirty="0">
                <a:solidFill>
                  <a:schemeClr val="bg1"/>
                </a:solidFill>
                <a:latin typeface="印品黑体" panose="00000500000000000000" pitchFamily="2" charset="-122"/>
                <a:ea typeface="印品黑体" panose="00000500000000000000" pitchFamily="2" charset="-122"/>
              </a:rPr>
              <a:t>举例海底捞</a:t>
            </a:r>
            <a:endParaRPr lang="zh-CN" altLang="en-US" sz="1400" dirty="0">
              <a:solidFill>
                <a:schemeClr val="bg1"/>
              </a:solidFill>
              <a:latin typeface="印品黑体" panose="00000500000000000000" pitchFamily="2" charset="-122"/>
              <a:ea typeface="印品黑体" panose="00000500000000000000" pitchFamily="2" charset="-122"/>
            </a:endParaRPr>
          </a:p>
        </p:txBody>
      </p:sp>
      <p:graphicFrame>
        <p:nvGraphicFramePr>
          <p:cNvPr id="7" name="图表 6"/>
          <p:cNvGraphicFramePr/>
          <p:nvPr/>
        </p:nvGraphicFramePr>
        <p:xfrm>
          <a:off x="3447926" y="1857488"/>
          <a:ext cx="5296146" cy="3530764"/>
        </p:xfrm>
        <a:graphic>
          <a:graphicData uri="http://schemas.openxmlformats.org/drawingml/2006/chart">
            <c:chart xmlns:c="http://schemas.openxmlformats.org/drawingml/2006/chart" xmlns:r="http://schemas.openxmlformats.org/officeDocument/2006/relationships" r:id="rId1"/>
          </a:graphicData>
        </a:graphic>
      </p:graphicFrame>
      <p:grpSp>
        <p:nvGrpSpPr>
          <p:cNvPr id="2" name="组合 1"/>
          <p:cNvGrpSpPr/>
          <p:nvPr/>
        </p:nvGrpSpPr>
        <p:grpSpPr>
          <a:xfrm>
            <a:off x="1351826" y="1857488"/>
            <a:ext cx="2869694" cy="1023186"/>
            <a:chOff x="1351826" y="1857488"/>
            <a:chExt cx="2869694" cy="1023186"/>
          </a:xfrm>
        </p:grpSpPr>
        <p:sp>
          <p:nvSpPr>
            <p:cNvPr id="44" name="矩形 43"/>
            <p:cNvSpPr/>
            <p:nvPr/>
          </p:nvSpPr>
          <p:spPr>
            <a:xfrm>
              <a:off x="1379587" y="1857488"/>
              <a:ext cx="1702435" cy="460375"/>
            </a:xfrm>
            <a:prstGeom prst="rect">
              <a:avLst/>
            </a:prstGeom>
          </p:spPr>
          <p:txBody>
            <a:bodyPr wrap="none">
              <a:spAutoFit/>
            </a:bodyPr>
            <a:lstStyle/>
            <a:p>
              <a:r>
                <a:rPr lang="en-US" altLang="zh-CN" sz="2400" dirty="0">
                  <a:solidFill>
                    <a:schemeClr val="bg1"/>
                  </a:solidFill>
                  <a:latin typeface="印品黑体" panose="00000500000000000000" pitchFamily="2" charset="-122"/>
                  <a:ea typeface="印品黑体" panose="00000500000000000000" pitchFamily="2" charset="-122"/>
                </a:rPr>
                <a:t>A.</a:t>
              </a:r>
              <a:r>
                <a:rPr lang="zh-CN" altLang="en-US" sz="2400" dirty="0">
                  <a:solidFill>
                    <a:schemeClr val="bg1"/>
                  </a:solidFill>
                  <a:latin typeface="印品黑体" panose="00000500000000000000" pitchFamily="2" charset="-122"/>
                  <a:ea typeface="印品黑体" panose="00000500000000000000" pitchFamily="2" charset="-122"/>
                </a:rPr>
                <a:t>服务理念</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45" name="矩形 44"/>
            <p:cNvSpPr/>
            <p:nvPr/>
          </p:nvSpPr>
          <p:spPr>
            <a:xfrm>
              <a:off x="1351826" y="2230434"/>
              <a:ext cx="2869694" cy="650240"/>
            </a:xfrm>
            <a:prstGeom prst="rect">
              <a:avLst/>
            </a:prstGeom>
          </p:spPr>
          <p:txBody>
            <a:bodyPr wrap="square">
              <a:spAutoFit/>
            </a:bodyPr>
            <a:lstStyle/>
            <a:p>
              <a:pPr algn="just">
                <a:lnSpc>
                  <a:spcPct val="130000"/>
                </a:lnSpc>
              </a:pPr>
              <a:r>
                <a:rPr lang="zh-CN" altLang="en-US" sz="1400" dirty="0">
                  <a:solidFill>
                    <a:schemeClr val="bg1"/>
                  </a:solidFill>
                  <a:latin typeface="印品黑体" panose="00000500000000000000" pitchFamily="2" charset="-122"/>
                  <a:ea typeface="印品黑体" panose="00000500000000000000" pitchFamily="2" charset="-122"/>
                </a:rPr>
                <a:t>贴心、周到、优质的服务</a:t>
              </a:r>
              <a:endParaRPr lang="zh-CN" altLang="en-US" sz="1400" dirty="0">
                <a:solidFill>
                  <a:schemeClr val="bg1"/>
                </a:solidFill>
                <a:latin typeface="印品黑体" panose="00000500000000000000" pitchFamily="2" charset="-122"/>
                <a:ea typeface="印品黑体" panose="00000500000000000000" pitchFamily="2" charset="-122"/>
              </a:endParaRPr>
            </a:p>
            <a:p>
              <a:pPr algn="just">
                <a:lnSpc>
                  <a:spcPct val="130000"/>
                </a:lnSpc>
              </a:pPr>
              <a:r>
                <a:rPr lang="zh-CN" altLang="en-US" sz="1400" dirty="0">
                  <a:solidFill>
                    <a:schemeClr val="bg1"/>
                  </a:solidFill>
                  <a:latin typeface="印品黑体" panose="00000500000000000000" pitchFamily="2" charset="-122"/>
                  <a:ea typeface="印品黑体" panose="00000500000000000000" pitchFamily="2" charset="-122"/>
                </a:rPr>
                <a:t>服务至上、客户至上</a:t>
              </a:r>
              <a:endParaRPr lang="zh-CN" altLang="en-US" sz="1400" dirty="0">
                <a:solidFill>
                  <a:schemeClr val="bg1"/>
                </a:solidFill>
                <a:latin typeface="印品黑体" panose="00000500000000000000" pitchFamily="2" charset="-122"/>
                <a:ea typeface="印品黑体" panose="00000500000000000000" pitchFamily="2" charset="-122"/>
              </a:endParaRPr>
            </a:p>
          </p:txBody>
        </p:sp>
      </p:grpSp>
      <p:grpSp>
        <p:nvGrpSpPr>
          <p:cNvPr id="3" name="组合 2"/>
          <p:cNvGrpSpPr/>
          <p:nvPr/>
        </p:nvGrpSpPr>
        <p:grpSpPr>
          <a:xfrm>
            <a:off x="1351826" y="3428504"/>
            <a:ext cx="2869694" cy="1023186"/>
            <a:chOff x="1351826" y="3428504"/>
            <a:chExt cx="2869694" cy="1023186"/>
          </a:xfrm>
        </p:grpSpPr>
        <p:sp>
          <p:nvSpPr>
            <p:cNvPr id="56" name="矩形 55"/>
            <p:cNvSpPr/>
            <p:nvPr/>
          </p:nvSpPr>
          <p:spPr>
            <a:xfrm>
              <a:off x="1379587" y="3428504"/>
              <a:ext cx="1659890" cy="460375"/>
            </a:xfrm>
            <a:prstGeom prst="rect">
              <a:avLst/>
            </a:prstGeom>
          </p:spPr>
          <p:txBody>
            <a:bodyPr wrap="none">
              <a:spAutoFit/>
            </a:bodyPr>
            <a:lstStyle/>
            <a:p>
              <a:r>
                <a:rPr lang="en-US" altLang="zh-CN" sz="2400" dirty="0">
                  <a:solidFill>
                    <a:schemeClr val="bg1"/>
                  </a:solidFill>
                  <a:latin typeface="印品黑体" panose="00000500000000000000" pitchFamily="2" charset="-122"/>
                  <a:ea typeface="印品黑体" panose="00000500000000000000" pitchFamily="2" charset="-122"/>
                </a:rPr>
                <a:t>B.</a:t>
              </a:r>
              <a:r>
                <a:rPr lang="zh-CN" altLang="en-US" sz="2400" dirty="0">
                  <a:solidFill>
                    <a:schemeClr val="bg1"/>
                  </a:solidFill>
                  <a:latin typeface="印品黑体" panose="00000500000000000000" pitchFamily="2" charset="-122"/>
                  <a:ea typeface="印品黑体" panose="00000500000000000000" pitchFamily="2" charset="-122"/>
                </a:rPr>
                <a:t>留住员工</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57" name="矩形 56"/>
            <p:cNvSpPr/>
            <p:nvPr/>
          </p:nvSpPr>
          <p:spPr>
            <a:xfrm>
              <a:off x="1351826" y="3801450"/>
              <a:ext cx="2869694" cy="650240"/>
            </a:xfrm>
            <a:prstGeom prst="rect">
              <a:avLst/>
            </a:prstGeom>
          </p:spPr>
          <p:txBody>
            <a:bodyPr wrap="square">
              <a:spAutoFit/>
            </a:bodyPr>
            <a:lstStyle/>
            <a:p>
              <a:pPr algn="just">
                <a:lnSpc>
                  <a:spcPct val="130000"/>
                </a:lnSpc>
              </a:pPr>
              <a:r>
                <a:rPr lang="zh-CN" altLang="en-US" sz="1400" dirty="0">
                  <a:solidFill>
                    <a:schemeClr val="bg1"/>
                  </a:solidFill>
                  <a:latin typeface="印品黑体" panose="00000500000000000000" pitchFamily="2" charset="-122"/>
                  <a:ea typeface="印品黑体" panose="00000500000000000000" pitchFamily="2" charset="-122"/>
                </a:rPr>
                <a:t>激发热情，保障员工利益，假期福利、公司分红</a:t>
              </a:r>
              <a:endParaRPr lang="zh-CN" altLang="en-US" sz="1400" dirty="0">
                <a:solidFill>
                  <a:schemeClr val="bg1"/>
                </a:solidFill>
                <a:latin typeface="印品黑体" panose="00000500000000000000" pitchFamily="2" charset="-122"/>
                <a:ea typeface="印品黑体" panose="00000500000000000000" pitchFamily="2" charset="-122"/>
              </a:endParaRPr>
            </a:p>
          </p:txBody>
        </p:sp>
      </p:grpSp>
      <p:grpSp>
        <p:nvGrpSpPr>
          <p:cNvPr id="4" name="组合 3"/>
          <p:cNvGrpSpPr/>
          <p:nvPr/>
        </p:nvGrpSpPr>
        <p:grpSpPr>
          <a:xfrm>
            <a:off x="1351826" y="4999520"/>
            <a:ext cx="2869694" cy="1023186"/>
            <a:chOff x="1351826" y="4999520"/>
            <a:chExt cx="2869694" cy="1023186"/>
          </a:xfrm>
        </p:grpSpPr>
        <p:sp>
          <p:nvSpPr>
            <p:cNvPr id="58" name="矩形 57"/>
            <p:cNvSpPr/>
            <p:nvPr/>
          </p:nvSpPr>
          <p:spPr>
            <a:xfrm>
              <a:off x="1379587" y="4999520"/>
              <a:ext cx="1690370" cy="460375"/>
            </a:xfrm>
            <a:prstGeom prst="rect">
              <a:avLst/>
            </a:prstGeom>
          </p:spPr>
          <p:txBody>
            <a:bodyPr wrap="none">
              <a:spAutoFit/>
            </a:bodyPr>
            <a:lstStyle/>
            <a:p>
              <a:r>
                <a:rPr lang="en-US" altLang="zh-CN" sz="2400" dirty="0">
                  <a:solidFill>
                    <a:schemeClr val="bg1"/>
                  </a:solidFill>
                  <a:latin typeface="印品黑体" panose="00000500000000000000" pitchFamily="2" charset="-122"/>
                  <a:ea typeface="印品黑体" panose="00000500000000000000" pitchFamily="2" charset="-122"/>
                </a:rPr>
                <a:t>C.</a:t>
              </a:r>
              <a:r>
                <a:rPr lang="zh-CN" altLang="en-US" sz="2400" dirty="0">
                  <a:solidFill>
                    <a:schemeClr val="bg1"/>
                  </a:solidFill>
                  <a:latin typeface="印品黑体" panose="00000500000000000000" pitchFamily="2" charset="-122"/>
                  <a:ea typeface="印品黑体" panose="00000500000000000000" pitchFamily="2" charset="-122"/>
                </a:rPr>
                <a:t>晋升途径</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59" name="矩形 58"/>
            <p:cNvSpPr/>
            <p:nvPr/>
          </p:nvSpPr>
          <p:spPr>
            <a:xfrm>
              <a:off x="1351826" y="5372466"/>
              <a:ext cx="2869694" cy="650240"/>
            </a:xfrm>
            <a:prstGeom prst="rect">
              <a:avLst/>
            </a:prstGeom>
          </p:spPr>
          <p:txBody>
            <a:bodyPr wrap="square">
              <a:spAutoFit/>
            </a:bodyPr>
            <a:lstStyle/>
            <a:p>
              <a:pPr algn="just">
                <a:lnSpc>
                  <a:spcPct val="130000"/>
                </a:lnSpc>
              </a:pPr>
              <a:r>
                <a:rPr lang="zh-CN" altLang="en-US" sz="1400" dirty="0">
                  <a:solidFill>
                    <a:schemeClr val="bg1"/>
                  </a:solidFill>
                  <a:latin typeface="印品黑体" panose="00000500000000000000" pitchFamily="2" charset="-122"/>
                  <a:ea typeface="印品黑体" panose="00000500000000000000" pitchFamily="2" charset="-122"/>
                </a:rPr>
                <a:t>途径清晰、明确、透明，实行计件工资制度</a:t>
              </a:r>
              <a:endParaRPr lang="zh-CN" altLang="en-US" sz="1400" dirty="0">
                <a:solidFill>
                  <a:schemeClr val="bg1"/>
                </a:solidFill>
                <a:latin typeface="印品黑体" panose="00000500000000000000" pitchFamily="2" charset="-122"/>
                <a:ea typeface="印品黑体" panose="00000500000000000000" pitchFamily="2" charset="-122"/>
              </a:endParaRPr>
            </a:p>
          </p:txBody>
        </p:sp>
      </p:grpSp>
      <p:grpSp>
        <p:nvGrpSpPr>
          <p:cNvPr id="66" name="组合 65"/>
          <p:cNvGrpSpPr/>
          <p:nvPr/>
        </p:nvGrpSpPr>
        <p:grpSpPr>
          <a:xfrm>
            <a:off x="3164050" y="3619004"/>
            <a:ext cx="1158526" cy="119286"/>
            <a:chOff x="2943574" y="4978400"/>
            <a:chExt cx="1158526" cy="119286"/>
          </a:xfrm>
          <a:solidFill>
            <a:schemeClr val="bg1"/>
          </a:solidFill>
        </p:grpSpPr>
        <p:cxnSp>
          <p:nvCxnSpPr>
            <p:cNvPr id="67" name="直接连接符 66"/>
            <p:cNvCxnSpPr/>
            <p:nvPr/>
          </p:nvCxnSpPr>
          <p:spPr>
            <a:xfrm>
              <a:off x="2943574" y="5034186"/>
              <a:ext cx="1031526"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3982814" y="4978400"/>
              <a:ext cx="119286" cy="119286"/>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grpSp>
        <p:nvGrpSpPr>
          <p:cNvPr id="69" name="组合 68"/>
          <p:cNvGrpSpPr/>
          <p:nvPr/>
        </p:nvGrpSpPr>
        <p:grpSpPr>
          <a:xfrm>
            <a:off x="3151226" y="2031078"/>
            <a:ext cx="1785545" cy="119286"/>
            <a:chOff x="2316555" y="4978400"/>
            <a:chExt cx="1785545" cy="119286"/>
          </a:xfrm>
          <a:solidFill>
            <a:schemeClr val="bg1"/>
          </a:solidFill>
        </p:grpSpPr>
        <p:cxnSp>
          <p:nvCxnSpPr>
            <p:cNvPr id="70" name="直接连接符 69"/>
            <p:cNvCxnSpPr/>
            <p:nvPr/>
          </p:nvCxnSpPr>
          <p:spPr>
            <a:xfrm>
              <a:off x="2316555" y="5034186"/>
              <a:ext cx="165854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3982814" y="4978400"/>
              <a:ext cx="119286" cy="119286"/>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grpSp>
        <p:nvGrpSpPr>
          <p:cNvPr id="72" name="组合 71"/>
          <p:cNvGrpSpPr/>
          <p:nvPr/>
        </p:nvGrpSpPr>
        <p:grpSpPr>
          <a:xfrm>
            <a:off x="3151226" y="5167167"/>
            <a:ext cx="1785545" cy="119286"/>
            <a:chOff x="2316555" y="4978400"/>
            <a:chExt cx="1785545" cy="119286"/>
          </a:xfrm>
          <a:solidFill>
            <a:schemeClr val="bg1"/>
          </a:solidFill>
        </p:grpSpPr>
        <p:cxnSp>
          <p:nvCxnSpPr>
            <p:cNvPr id="73" name="直接连接符 72"/>
            <p:cNvCxnSpPr/>
            <p:nvPr/>
          </p:nvCxnSpPr>
          <p:spPr>
            <a:xfrm>
              <a:off x="2316555" y="5034186"/>
              <a:ext cx="165854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3982814" y="4978400"/>
              <a:ext cx="119286" cy="119286"/>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grpSp>
        <p:nvGrpSpPr>
          <p:cNvPr id="5" name="组合 4"/>
          <p:cNvGrpSpPr/>
          <p:nvPr/>
        </p:nvGrpSpPr>
        <p:grpSpPr>
          <a:xfrm>
            <a:off x="8046564" y="1860776"/>
            <a:ext cx="2869694" cy="1019898"/>
            <a:chOff x="8046564" y="1860776"/>
            <a:chExt cx="2869694" cy="1019898"/>
          </a:xfrm>
        </p:grpSpPr>
        <p:sp>
          <p:nvSpPr>
            <p:cNvPr id="60" name="矩形 59"/>
            <p:cNvSpPr/>
            <p:nvPr/>
          </p:nvSpPr>
          <p:spPr>
            <a:xfrm>
              <a:off x="9159066" y="1860776"/>
              <a:ext cx="1673860" cy="460375"/>
            </a:xfrm>
            <a:prstGeom prst="rect">
              <a:avLst/>
            </a:prstGeom>
          </p:spPr>
          <p:txBody>
            <a:bodyPr wrap="none">
              <a:spAutoFit/>
            </a:bodyPr>
            <a:lstStyle/>
            <a:p>
              <a:r>
                <a:rPr lang="en-US" altLang="zh-CN" sz="2400" dirty="0">
                  <a:solidFill>
                    <a:schemeClr val="bg1"/>
                  </a:solidFill>
                  <a:latin typeface="印品黑体" panose="00000500000000000000" pitchFamily="2" charset="-122"/>
                  <a:ea typeface="印品黑体" panose="00000500000000000000" pitchFamily="2" charset="-122"/>
                </a:rPr>
                <a:t>D.</a:t>
              </a:r>
              <a:r>
                <a:rPr lang="zh-CN" altLang="en-US" sz="2400" dirty="0">
                  <a:solidFill>
                    <a:schemeClr val="bg1"/>
                  </a:solidFill>
                  <a:latin typeface="印品黑体" panose="00000500000000000000" pitchFamily="2" charset="-122"/>
                  <a:ea typeface="印品黑体" panose="00000500000000000000" pitchFamily="2" charset="-122"/>
                </a:rPr>
                <a:t>牵引机制</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61" name="矩形 60"/>
            <p:cNvSpPr/>
            <p:nvPr/>
          </p:nvSpPr>
          <p:spPr>
            <a:xfrm>
              <a:off x="8046564" y="2230434"/>
              <a:ext cx="2869694" cy="650240"/>
            </a:xfrm>
            <a:prstGeom prst="rect">
              <a:avLst/>
            </a:prstGeom>
          </p:spPr>
          <p:txBody>
            <a:bodyPr wrap="square">
              <a:spAutoFit/>
            </a:bodyPr>
            <a:lstStyle/>
            <a:p>
              <a:pPr algn="just">
                <a:lnSpc>
                  <a:spcPct val="130000"/>
                </a:lnSpc>
              </a:pPr>
              <a:r>
                <a:rPr lang="zh-CN" altLang="en-US" sz="1400" dirty="0">
                  <a:solidFill>
                    <a:schemeClr val="bg1"/>
                  </a:solidFill>
                  <a:latin typeface="印品黑体" panose="00000500000000000000" pitchFamily="2" charset="-122"/>
                  <a:ea typeface="印品黑体" panose="00000500000000000000" pitchFamily="2" charset="-122"/>
                </a:rPr>
                <a:t>明确组织对员工的期望和要求，提升器核心能力</a:t>
              </a:r>
              <a:endParaRPr lang="zh-CN" altLang="en-US" sz="1400" dirty="0">
                <a:solidFill>
                  <a:schemeClr val="bg1"/>
                </a:solidFill>
                <a:latin typeface="印品黑体" panose="00000500000000000000" pitchFamily="2" charset="-122"/>
                <a:ea typeface="印品黑体" panose="00000500000000000000" pitchFamily="2" charset="-122"/>
              </a:endParaRPr>
            </a:p>
          </p:txBody>
        </p:sp>
      </p:grpSp>
      <p:grpSp>
        <p:nvGrpSpPr>
          <p:cNvPr id="6" name="组合 5"/>
          <p:cNvGrpSpPr/>
          <p:nvPr/>
        </p:nvGrpSpPr>
        <p:grpSpPr>
          <a:xfrm>
            <a:off x="8046564" y="3431792"/>
            <a:ext cx="2869694" cy="1019898"/>
            <a:chOff x="8046564" y="3431792"/>
            <a:chExt cx="2869694" cy="1019898"/>
          </a:xfrm>
        </p:grpSpPr>
        <p:sp>
          <p:nvSpPr>
            <p:cNvPr id="62" name="矩形 61"/>
            <p:cNvSpPr/>
            <p:nvPr/>
          </p:nvSpPr>
          <p:spPr>
            <a:xfrm>
              <a:off x="9159066" y="3431792"/>
              <a:ext cx="1659890" cy="460375"/>
            </a:xfrm>
            <a:prstGeom prst="rect">
              <a:avLst/>
            </a:prstGeom>
          </p:spPr>
          <p:txBody>
            <a:bodyPr wrap="none">
              <a:spAutoFit/>
            </a:bodyPr>
            <a:lstStyle/>
            <a:p>
              <a:r>
                <a:rPr lang="en-US" altLang="zh-CN" sz="2400" dirty="0">
                  <a:solidFill>
                    <a:schemeClr val="bg1"/>
                  </a:solidFill>
                  <a:latin typeface="印品黑体" panose="00000500000000000000" pitchFamily="2" charset="-122"/>
                  <a:ea typeface="印品黑体" panose="00000500000000000000" pitchFamily="2" charset="-122"/>
                </a:rPr>
                <a:t>E.</a:t>
              </a:r>
              <a:r>
                <a:rPr lang="zh-CN" altLang="en-US" sz="2400" dirty="0">
                  <a:solidFill>
                    <a:schemeClr val="bg1"/>
                  </a:solidFill>
                  <a:latin typeface="印品黑体" panose="00000500000000000000" pitchFamily="2" charset="-122"/>
                  <a:ea typeface="印品黑体" panose="00000500000000000000" pitchFamily="2" charset="-122"/>
                </a:rPr>
                <a:t>约束机制</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63" name="矩形 62"/>
            <p:cNvSpPr/>
            <p:nvPr/>
          </p:nvSpPr>
          <p:spPr>
            <a:xfrm>
              <a:off x="8046564" y="3801450"/>
              <a:ext cx="2869694" cy="650240"/>
            </a:xfrm>
            <a:prstGeom prst="rect">
              <a:avLst/>
            </a:prstGeom>
          </p:spPr>
          <p:txBody>
            <a:bodyPr wrap="square">
              <a:spAutoFit/>
            </a:bodyPr>
            <a:lstStyle/>
            <a:p>
              <a:pPr algn="just">
                <a:lnSpc>
                  <a:spcPct val="130000"/>
                </a:lnSpc>
              </a:pPr>
              <a:r>
                <a:rPr lang="zh-CN" altLang="en-US" sz="1400" dirty="0">
                  <a:solidFill>
                    <a:schemeClr val="bg1"/>
                  </a:solidFill>
                  <a:latin typeface="印品黑体" panose="00000500000000000000" pitchFamily="2" charset="-122"/>
                  <a:ea typeface="印品黑体" panose="00000500000000000000" pitchFamily="2" charset="-122"/>
                </a:rPr>
                <a:t>对员工行为进行限定，让他不作出有损公司的事情</a:t>
              </a:r>
              <a:endParaRPr lang="zh-CN" altLang="en-US" sz="1400" dirty="0">
                <a:solidFill>
                  <a:schemeClr val="bg1"/>
                </a:solidFill>
                <a:latin typeface="印品黑体" panose="00000500000000000000" pitchFamily="2" charset="-122"/>
                <a:ea typeface="印品黑体" panose="00000500000000000000" pitchFamily="2" charset="-122"/>
              </a:endParaRPr>
            </a:p>
          </p:txBody>
        </p:sp>
      </p:grpSp>
      <p:grpSp>
        <p:nvGrpSpPr>
          <p:cNvPr id="12" name="组合 11"/>
          <p:cNvGrpSpPr/>
          <p:nvPr/>
        </p:nvGrpSpPr>
        <p:grpSpPr>
          <a:xfrm>
            <a:off x="8046564" y="5018048"/>
            <a:ext cx="3067667" cy="1019898"/>
            <a:chOff x="8046564" y="5002808"/>
            <a:chExt cx="3067667" cy="1019898"/>
          </a:xfrm>
        </p:grpSpPr>
        <p:sp>
          <p:nvSpPr>
            <p:cNvPr id="64" name="矩形 63"/>
            <p:cNvSpPr/>
            <p:nvPr/>
          </p:nvSpPr>
          <p:spPr>
            <a:xfrm>
              <a:off x="9159066" y="5002808"/>
              <a:ext cx="1955165" cy="460375"/>
            </a:xfrm>
            <a:prstGeom prst="rect">
              <a:avLst/>
            </a:prstGeom>
          </p:spPr>
          <p:txBody>
            <a:bodyPr wrap="none">
              <a:spAutoFit/>
            </a:bodyPr>
            <a:lstStyle/>
            <a:p>
              <a:r>
                <a:rPr lang="en-US" altLang="zh-CN" sz="2400" dirty="0">
                  <a:solidFill>
                    <a:schemeClr val="bg1"/>
                  </a:solidFill>
                  <a:latin typeface="印品黑体" panose="00000500000000000000" pitchFamily="2" charset="-122"/>
                  <a:ea typeface="印品黑体" panose="00000500000000000000" pitchFamily="2" charset="-122"/>
                </a:rPr>
                <a:t>F.</a:t>
              </a:r>
              <a:r>
                <a:rPr lang="zh-CN" altLang="en-US" sz="2400" dirty="0">
                  <a:solidFill>
                    <a:schemeClr val="bg1"/>
                  </a:solidFill>
                  <a:latin typeface="印品黑体" panose="00000500000000000000" pitchFamily="2" charset="-122"/>
                  <a:ea typeface="印品黑体" panose="00000500000000000000" pitchFamily="2" charset="-122"/>
                </a:rPr>
                <a:t>竞争与淘汰</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65" name="矩形 64"/>
            <p:cNvSpPr/>
            <p:nvPr/>
          </p:nvSpPr>
          <p:spPr>
            <a:xfrm>
              <a:off x="8046564" y="5372466"/>
              <a:ext cx="2869694" cy="650240"/>
            </a:xfrm>
            <a:prstGeom prst="rect">
              <a:avLst/>
            </a:prstGeom>
          </p:spPr>
          <p:txBody>
            <a:bodyPr wrap="square">
              <a:spAutoFit/>
            </a:bodyPr>
            <a:lstStyle/>
            <a:p>
              <a:pPr algn="just">
                <a:lnSpc>
                  <a:spcPct val="130000"/>
                </a:lnSpc>
              </a:pPr>
              <a:r>
                <a:rPr lang="zh-CN" altLang="en-US" sz="1400" dirty="0">
                  <a:solidFill>
                    <a:schemeClr val="bg1"/>
                  </a:solidFill>
                  <a:latin typeface="印品黑体" panose="00000500000000000000" pitchFamily="2" charset="-122"/>
                  <a:ea typeface="印品黑体" panose="00000500000000000000" pitchFamily="2" charset="-122"/>
                </a:rPr>
                <a:t>淘汰不适合组织的员工，激活企业人力资源</a:t>
              </a:r>
              <a:endParaRPr lang="zh-CN" altLang="en-US" sz="1400" dirty="0">
                <a:solidFill>
                  <a:schemeClr val="bg1"/>
                </a:solidFill>
                <a:latin typeface="印品黑体" panose="00000500000000000000" pitchFamily="2" charset="-122"/>
                <a:ea typeface="印品黑体" panose="00000500000000000000" pitchFamily="2" charset="-122"/>
              </a:endParaRPr>
            </a:p>
          </p:txBody>
        </p:sp>
      </p:grpSp>
      <p:grpSp>
        <p:nvGrpSpPr>
          <p:cNvPr id="76" name="组合 75"/>
          <p:cNvGrpSpPr/>
          <p:nvPr/>
        </p:nvGrpSpPr>
        <p:grpSpPr>
          <a:xfrm flipH="1">
            <a:off x="7850285" y="3619004"/>
            <a:ext cx="1158526" cy="119286"/>
            <a:chOff x="2943574" y="4978400"/>
            <a:chExt cx="1158526" cy="119286"/>
          </a:xfrm>
          <a:solidFill>
            <a:schemeClr val="bg1"/>
          </a:solidFill>
        </p:grpSpPr>
        <p:cxnSp>
          <p:nvCxnSpPr>
            <p:cNvPr id="83" name="直接连接符 82"/>
            <p:cNvCxnSpPr/>
            <p:nvPr/>
          </p:nvCxnSpPr>
          <p:spPr>
            <a:xfrm>
              <a:off x="2943574" y="5034186"/>
              <a:ext cx="1031526"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a:off x="3982814" y="4978400"/>
              <a:ext cx="119286" cy="119286"/>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grpSp>
        <p:nvGrpSpPr>
          <p:cNvPr id="77" name="组合 76"/>
          <p:cNvGrpSpPr/>
          <p:nvPr/>
        </p:nvGrpSpPr>
        <p:grpSpPr>
          <a:xfrm flipH="1">
            <a:off x="7236090" y="2031078"/>
            <a:ext cx="1785545" cy="119286"/>
            <a:chOff x="2316555" y="4978400"/>
            <a:chExt cx="1785545" cy="119286"/>
          </a:xfrm>
          <a:solidFill>
            <a:schemeClr val="bg1"/>
          </a:solidFill>
        </p:grpSpPr>
        <p:cxnSp>
          <p:nvCxnSpPr>
            <p:cNvPr id="81" name="直接连接符 80"/>
            <p:cNvCxnSpPr/>
            <p:nvPr/>
          </p:nvCxnSpPr>
          <p:spPr>
            <a:xfrm>
              <a:off x="2316555" y="5034186"/>
              <a:ext cx="165854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a:off x="3982814" y="4978400"/>
              <a:ext cx="119286" cy="119286"/>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grpSp>
        <p:nvGrpSpPr>
          <p:cNvPr id="78" name="组合 77"/>
          <p:cNvGrpSpPr/>
          <p:nvPr/>
        </p:nvGrpSpPr>
        <p:grpSpPr>
          <a:xfrm flipH="1">
            <a:off x="7236090" y="5167167"/>
            <a:ext cx="1785545" cy="119286"/>
            <a:chOff x="2316555" y="4978400"/>
            <a:chExt cx="1785545" cy="119286"/>
          </a:xfrm>
          <a:solidFill>
            <a:schemeClr val="bg1"/>
          </a:solidFill>
        </p:grpSpPr>
        <p:cxnSp>
          <p:nvCxnSpPr>
            <p:cNvPr id="79" name="直接连接符 78"/>
            <p:cNvCxnSpPr/>
            <p:nvPr/>
          </p:nvCxnSpPr>
          <p:spPr>
            <a:xfrm>
              <a:off x="2316555" y="5034186"/>
              <a:ext cx="165854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a:off x="3982814" y="4978400"/>
              <a:ext cx="119286" cy="119286"/>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印品黑体" panose="00000500000000000000" pitchFamily="2" charset="-122"/>
                <a:ea typeface="印品黑体" panose="00000500000000000000" pitchFamily="2" charset="-122"/>
              </a:endParaRPr>
            </a:p>
          </p:txBody>
        </p:sp>
      </p:grpSp>
      <p:sp>
        <p:nvSpPr>
          <p:cNvPr id="23" name="矩形 22"/>
          <p:cNvSpPr/>
          <p:nvPr/>
        </p:nvSpPr>
        <p:spPr>
          <a:xfrm>
            <a:off x="5499690" y="3305105"/>
            <a:ext cx="1198880" cy="706755"/>
          </a:xfrm>
          <a:prstGeom prst="rect">
            <a:avLst/>
          </a:prstGeom>
        </p:spPr>
        <p:txBody>
          <a:bodyPr wrap="none">
            <a:spAutoFit/>
          </a:bodyPr>
          <a:lstStyle/>
          <a:p>
            <a:pPr algn="ctr"/>
            <a:r>
              <a:rPr lang="zh-CN" altLang="en-US" sz="2000" dirty="0">
                <a:solidFill>
                  <a:schemeClr val="bg1"/>
                </a:solidFill>
                <a:latin typeface="印品黑体" panose="00000500000000000000" pitchFamily="2" charset="-122"/>
                <a:ea typeface="印品黑体" panose="00000500000000000000" pitchFamily="2" charset="-122"/>
              </a:rPr>
              <a:t>海底捞</a:t>
            </a:r>
            <a:endParaRPr lang="zh-CN" altLang="en-US" sz="2000" dirty="0">
              <a:solidFill>
                <a:schemeClr val="bg1"/>
              </a:solidFill>
              <a:latin typeface="印品黑体" panose="00000500000000000000" pitchFamily="2" charset="-122"/>
              <a:ea typeface="印品黑体" panose="00000500000000000000" pitchFamily="2" charset="-122"/>
            </a:endParaRPr>
          </a:p>
          <a:p>
            <a:pPr algn="ctr"/>
            <a:r>
              <a:rPr lang="zh-CN" altLang="en-US" sz="2000" dirty="0">
                <a:solidFill>
                  <a:schemeClr val="bg1"/>
                </a:solidFill>
                <a:latin typeface="印品黑体" panose="00000500000000000000" pitchFamily="2" charset="-122"/>
                <a:ea typeface="印品黑体" panose="00000500000000000000" pitchFamily="2" charset="-122"/>
              </a:rPr>
              <a:t>管理模式</a:t>
            </a:r>
            <a:endParaRPr lang="zh-CN" altLang="en-US" sz="2000" dirty="0">
              <a:solidFill>
                <a:schemeClr val="bg1"/>
              </a:solidFill>
              <a:latin typeface="印品黑体" panose="00000500000000000000" pitchFamily="2" charset="-122"/>
              <a:ea typeface="印品黑体" panose="00000500000000000000" pitchFamily="2" charset="-122"/>
            </a:endParaRPr>
          </a:p>
        </p:txBody>
      </p:sp>
      <p:cxnSp>
        <p:nvCxnSpPr>
          <p:cNvPr id="75" name="直接连接符 74"/>
          <p:cNvCxnSpPr/>
          <p:nvPr/>
        </p:nvCxnSpPr>
        <p:spPr>
          <a:xfrm flipH="1">
            <a:off x="3663180" y="528829"/>
            <a:ext cx="523220" cy="5232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2500"/>
                            </p:stCondLst>
                            <p:childTnLst>
                              <p:par>
                                <p:cTn id="15" presetID="22" presetClass="entr" presetSubtype="2"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right)">
                                      <p:cBhvr>
                                        <p:cTn id="17" dur="500"/>
                                        <p:tgtEl>
                                          <p:spTgt spid="69"/>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par>
                                <p:cTn id="22" presetID="35" presetClass="path" presetSubtype="0" accel="10000" decel="90000" fill="hold" nodeType="withEffect">
                                  <p:stCondLst>
                                    <p:cond delay="0"/>
                                  </p:stCondLst>
                                  <p:childTnLst>
                                    <p:animMotion origin="layout" path="M 4.375E-6 -1.85185E-6 L -0.05118 -1.85185E-6 " pathEditMode="relative" rAng="0" ptsTypes="AA">
                                      <p:cBhvr>
                                        <p:cTn id="23" dur="1000" spd="-100000" fill="hold"/>
                                        <p:tgtEl>
                                          <p:spTgt spid="2"/>
                                        </p:tgtEl>
                                        <p:attrNameLst>
                                          <p:attrName>ppt_x</p:attrName>
                                          <p:attrName>ppt_y</p:attrName>
                                        </p:attrNameLst>
                                      </p:cBhvr>
                                      <p:rCtr x="-2565" y="0"/>
                                    </p:animMotion>
                                  </p:childTnLst>
                                </p:cTn>
                              </p:par>
                            </p:childTnLst>
                          </p:cTn>
                        </p:par>
                        <p:par>
                          <p:cTn id="24" fill="hold">
                            <p:stCondLst>
                              <p:cond delay="4000"/>
                            </p:stCondLst>
                            <p:childTnLst>
                              <p:par>
                                <p:cTn id="25" presetID="22" presetClass="entr" presetSubtype="2"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right)">
                                      <p:cBhvr>
                                        <p:cTn id="27" dur="500"/>
                                        <p:tgtEl>
                                          <p:spTgt spid="66"/>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par>
                                <p:cTn id="32" presetID="35" presetClass="path" presetSubtype="0" accel="10000" decel="90000" fill="hold" nodeType="withEffect">
                                  <p:stCondLst>
                                    <p:cond delay="0"/>
                                  </p:stCondLst>
                                  <p:childTnLst>
                                    <p:animMotion origin="layout" path="M 4.375E-6 -1.85185E-6 L -0.05118 -1.85185E-6 " pathEditMode="relative" rAng="0" ptsTypes="AA">
                                      <p:cBhvr>
                                        <p:cTn id="33" dur="1000" spd="-100000" fill="hold"/>
                                        <p:tgtEl>
                                          <p:spTgt spid="3"/>
                                        </p:tgtEl>
                                        <p:attrNameLst>
                                          <p:attrName>ppt_x</p:attrName>
                                          <p:attrName>ppt_y</p:attrName>
                                        </p:attrNameLst>
                                      </p:cBhvr>
                                      <p:rCtr x="-2565" y="0"/>
                                    </p:animMotion>
                                  </p:childTnLst>
                                </p:cTn>
                              </p:par>
                            </p:childTnLst>
                          </p:cTn>
                        </p:par>
                        <p:par>
                          <p:cTn id="34" fill="hold">
                            <p:stCondLst>
                              <p:cond delay="5500"/>
                            </p:stCondLst>
                            <p:childTnLst>
                              <p:par>
                                <p:cTn id="35" presetID="22" presetClass="entr" presetSubtype="2"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right)">
                                      <p:cBhvr>
                                        <p:cTn id="37" dur="500"/>
                                        <p:tgtEl>
                                          <p:spTgt spid="72"/>
                                        </p:tgtEl>
                                      </p:cBhvr>
                                    </p:animEffect>
                                  </p:childTnLst>
                                </p:cTn>
                              </p:par>
                            </p:childTnLst>
                          </p:cTn>
                        </p:par>
                        <p:par>
                          <p:cTn id="38" fill="hold">
                            <p:stCondLst>
                              <p:cond delay="6000"/>
                            </p:stCondLst>
                            <p:childTnLst>
                              <p:par>
                                <p:cTn id="39" presetID="1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childTnLst>
                                </p:cTn>
                              </p:par>
                              <p:par>
                                <p:cTn id="42" presetID="35" presetClass="path" presetSubtype="0" accel="10000" decel="90000" fill="hold" nodeType="withEffect">
                                  <p:stCondLst>
                                    <p:cond delay="0"/>
                                  </p:stCondLst>
                                  <p:childTnLst>
                                    <p:animMotion origin="layout" path="M 4.375E-6 -1.85185E-6 L -0.05118 -1.85185E-6 " pathEditMode="relative" rAng="0" ptsTypes="AA">
                                      <p:cBhvr>
                                        <p:cTn id="43" dur="1000" spd="-100000" fill="hold"/>
                                        <p:tgtEl>
                                          <p:spTgt spid="4"/>
                                        </p:tgtEl>
                                        <p:attrNameLst>
                                          <p:attrName>ppt_x</p:attrName>
                                          <p:attrName>ppt_y</p:attrName>
                                        </p:attrNameLst>
                                      </p:cBhvr>
                                      <p:rCtr x="-2565" y="0"/>
                                    </p:animMotion>
                                  </p:childTnLst>
                                </p:cTn>
                              </p:par>
                            </p:childTnLst>
                          </p:cTn>
                        </p:par>
                        <p:par>
                          <p:cTn id="44" fill="hold">
                            <p:stCondLst>
                              <p:cond delay="7000"/>
                            </p:stCondLst>
                            <p:childTnLst>
                              <p:par>
                                <p:cTn id="45" presetID="22" presetClass="entr" presetSubtype="8"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wipe(left)">
                                      <p:cBhvr>
                                        <p:cTn id="47" dur="500"/>
                                        <p:tgtEl>
                                          <p:spTgt spid="77"/>
                                        </p:tgtEl>
                                      </p:cBhvr>
                                    </p:animEffect>
                                  </p:childTnLst>
                                </p:cTn>
                              </p:par>
                            </p:childTnLst>
                          </p:cTn>
                        </p:par>
                        <p:par>
                          <p:cTn id="48" fill="hold">
                            <p:stCondLst>
                              <p:cond delay="7500"/>
                            </p:stCondLst>
                            <p:childTnLst>
                              <p:par>
                                <p:cTn id="49" presetID="10"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childTnLst>
                                </p:cTn>
                              </p:par>
                              <p:par>
                                <p:cTn id="52" presetID="35" presetClass="path" presetSubtype="0" accel="10000" decel="90000" fill="hold" nodeType="withEffect">
                                  <p:stCondLst>
                                    <p:cond delay="0"/>
                                  </p:stCondLst>
                                  <p:childTnLst>
                                    <p:animMotion origin="layout" path="M 3.95833E-6 -3.33333E-6 L 0.04622 -3.33333E-6 " pathEditMode="relative" rAng="0" ptsTypes="AA">
                                      <p:cBhvr>
                                        <p:cTn id="53" dur="1000" spd="-100000" fill="hold"/>
                                        <p:tgtEl>
                                          <p:spTgt spid="5"/>
                                        </p:tgtEl>
                                        <p:attrNameLst>
                                          <p:attrName>ppt_x</p:attrName>
                                          <p:attrName>ppt_y</p:attrName>
                                        </p:attrNameLst>
                                      </p:cBhvr>
                                      <p:rCtr x="2305" y="0"/>
                                    </p:animMotion>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wipe(left)">
                                      <p:cBhvr>
                                        <p:cTn id="57" dur="500"/>
                                        <p:tgtEl>
                                          <p:spTgt spid="76"/>
                                        </p:tgtEl>
                                      </p:cBhvr>
                                    </p:animEffect>
                                  </p:childTnLst>
                                </p:cTn>
                              </p:par>
                            </p:childTnLst>
                          </p:cTn>
                        </p:par>
                        <p:par>
                          <p:cTn id="58" fill="hold">
                            <p:stCondLst>
                              <p:cond delay="90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35" presetClass="path" presetSubtype="0" accel="10000" decel="90000" fill="hold" nodeType="withEffect">
                                  <p:stCondLst>
                                    <p:cond delay="0"/>
                                  </p:stCondLst>
                                  <p:childTnLst>
                                    <p:animMotion origin="layout" path="M 3.95833E-6 -3.33333E-6 L 0.04622 -3.33333E-6 " pathEditMode="relative" rAng="0" ptsTypes="AA">
                                      <p:cBhvr>
                                        <p:cTn id="63" dur="1000" spd="-100000" fill="hold"/>
                                        <p:tgtEl>
                                          <p:spTgt spid="6"/>
                                        </p:tgtEl>
                                        <p:attrNameLst>
                                          <p:attrName>ppt_x</p:attrName>
                                          <p:attrName>ppt_y</p:attrName>
                                        </p:attrNameLst>
                                      </p:cBhvr>
                                      <p:rCtr x="2305" y="0"/>
                                    </p:animMotion>
                                  </p:childTnLst>
                                </p:cTn>
                              </p:par>
                            </p:childTnLst>
                          </p:cTn>
                        </p:par>
                        <p:par>
                          <p:cTn id="64" fill="hold">
                            <p:stCondLst>
                              <p:cond delay="10000"/>
                            </p:stCondLst>
                            <p:childTnLst>
                              <p:par>
                                <p:cTn id="65" presetID="22" presetClass="entr" presetSubtype="8" fill="hold" nodeType="after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wipe(left)">
                                      <p:cBhvr>
                                        <p:cTn id="67" dur="500"/>
                                        <p:tgtEl>
                                          <p:spTgt spid="78"/>
                                        </p:tgtEl>
                                      </p:cBhvr>
                                    </p:animEffect>
                                  </p:childTnLst>
                                </p:cTn>
                              </p:par>
                            </p:childTnLst>
                          </p:cTn>
                        </p:par>
                        <p:par>
                          <p:cTn id="68" fill="hold">
                            <p:stCondLst>
                              <p:cond delay="10500"/>
                            </p:stCondLst>
                            <p:childTnLst>
                              <p:par>
                                <p:cTn id="69" presetID="10"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childTnLst>
                                </p:cTn>
                              </p:par>
                              <p:par>
                                <p:cTn id="72" presetID="35" presetClass="path" presetSubtype="0" accel="10000" decel="90000" fill="hold" nodeType="withEffect">
                                  <p:stCondLst>
                                    <p:cond delay="0"/>
                                  </p:stCondLst>
                                  <p:childTnLst>
                                    <p:animMotion origin="layout" path="M 3.95833E-6 -3.33333E-6 L 0.04622 -3.33333E-6 " pathEditMode="relative" rAng="0" ptsTypes="AA">
                                      <p:cBhvr>
                                        <p:cTn id="73" dur="1000" spd="-100000" fill="hold"/>
                                        <p:tgtEl>
                                          <p:spTgt spid="12"/>
                                        </p:tgtEl>
                                        <p:attrNameLst>
                                          <p:attrName>ppt_x</p:attrName>
                                          <p:attrName>ppt_y</p:attrName>
                                        </p:attrNameLst>
                                      </p:cBhvr>
                                      <p:rCtr x="23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5000" b="-5000"/>
          </a:stretch>
        </a:blipFill>
        <a:effectLst/>
      </p:bgPr>
    </p:bg>
    <p:spTree>
      <p:nvGrpSpPr>
        <p:cNvPr id="1" name=""/>
        <p:cNvGrpSpPr/>
        <p:nvPr/>
      </p:nvGrpSpPr>
      <p:grpSpPr>
        <a:xfrm>
          <a:off x="0" y="0"/>
          <a:ext cx="0" cy="0"/>
          <a:chOff x="0" y="0"/>
          <a:chExt cx="0" cy="0"/>
        </a:xfrm>
      </p:grpSpPr>
      <p:sp>
        <p:nvSpPr>
          <p:cNvPr id="30" name="Freeform 10"/>
          <p:cNvSpPr>
            <a:spLocks noEditPoints="1"/>
          </p:cNvSpPr>
          <p:nvPr/>
        </p:nvSpPr>
        <p:spPr bwMode="auto">
          <a:xfrm>
            <a:off x="4537801" y="2606742"/>
            <a:ext cx="3294314" cy="1741836"/>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5" name="矩形 4"/>
          <p:cNvSpPr/>
          <p:nvPr/>
        </p:nvSpPr>
        <p:spPr>
          <a:xfrm>
            <a:off x="2163422" y="417984"/>
            <a:ext cx="1605280" cy="521970"/>
          </a:xfrm>
          <a:prstGeom prst="rect">
            <a:avLst/>
          </a:prstGeom>
        </p:spPr>
        <p:txBody>
          <a:bodyPr wrap="none">
            <a:spAutoFit/>
          </a:bodyPr>
          <a:lstStyle/>
          <a:p>
            <a:r>
              <a:rPr lang="zh-CN" altLang="en-US" sz="2800" dirty="0">
                <a:solidFill>
                  <a:schemeClr val="bg1"/>
                </a:solidFill>
                <a:latin typeface="印品黑体" panose="00000500000000000000" pitchFamily="2" charset="-122"/>
                <a:ea typeface="印品黑体" panose="00000500000000000000" pitchFamily="2" charset="-122"/>
              </a:rPr>
              <a:t>成本分析</a:t>
            </a:r>
            <a:endParaRPr lang="zh-CN" altLang="en-US" sz="2800" dirty="0">
              <a:solidFill>
                <a:schemeClr val="bg1"/>
              </a:solidFill>
              <a:latin typeface="印品黑体" panose="00000500000000000000" pitchFamily="2" charset="-122"/>
              <a:ea typeface="印品黑体" panose="00000500000000000000" pitchFamily="2" charset="-122"/>
            </a:endParaRPr>
          </a:p>
        </p:txBody>
      </p:sp>
      <p:sp>
        <p:nvSpPr>
          <p:cNvPr id="6" name="矩形 5"/>
          <p:cNvSpPr/>
          <p:nvPr/>
        </p:nvSpPr>
        <p:spPr>
          <a:xfrm>
            <a:off x="3784379" y="766858"/>
            <a:ext cx="2300630" cy="307777"/>
          </a:xfrm>
          <a:prstGeom prst="rect">
            <a:avLst/>
          </a:prstGeom>
        </p:spPr>
        <p:txBody>
          <a:bodyPr wrap="none">
            <a:spAutoFit/>
          </a:bodyPr>
          <a:lstStyle/>
          <a:p>
            <a:r>
              <a:rPr lang="en-US" altLang="zh-CN" sz="1400" dirty="0">
                <a:solidFill>
                  <a:schemeClr val="bg1"/>
                </a:solidFill>
                <a:latin typeface="印品黑体" panose="00000500000000000000" pitchFamily="2" charset="-122"/>
                <a:ea typeface="印品黑体" panose="00000500000000000000" pitchFamily="2" charset="-122"/>
              </a:rPr>
              <a:t>EXECUTION STRATEGY</a:t>
            </a:r>
            <a:endParaRPr lang="en-US" altLang="zh-CN" sz="1400" dirty="0">
              <a:solidFill>
                <a:schemeClr val="bg1"/>
              </a:solidFill>
              <a:latin typeface="印品黑体" panose="00000500000000000000" pitchFamily="2" charset="-122"/>
              <a:ea typeface="印品黑体" panose="00000500000000000000" pitchFamily="2" charset="-122"/>
            </a:endParaRPr>
          </a:p>
        </p:txBody>
      </p:sp>
      <p:sp>
        <p:nvSpPr>
          <p:cNvPr id="22" name="矩形 21"/>
          <p:cNvSpPr/>
          <p:nvPr/>
        </p:nvSpPr>
        <p:spPr>
          <a:xfrm>
            <a:off x="1788377" y="2375909"/>
            <a:ext cx="1732280" cy="460375"/>
          </a:xfrm>
          <a:prstGeom prst="rect">
            <a:avLst/>
          </a:prstGeom>
        </p:spPr>
        <p:txBody>
          <a:bodyPr wrap="none">
            <a:spAutoFit/>
          </a:bodyPr>
          <a:lstStyle/>
          <a:p>
            <a:r>
              <a:rPr lang="en-US" altLang="zh-CN" sz="2400" dirty="0">
                <a:solidFill>
                  <a:schemeClr val="bg1"/>
                </a:solidFill>
                <a:latin typeface="印品黑体" panose="00000500000000000000" pitchFamily="2" charset="-122"/>
                <a:ea typeface="印品黑体" panose="00000500000000000000" pitchFamily="2" charset="-122"/>
              </a:rPr>
              <a:t>01.</a:t>
            </a:r>
            <a:r>
              <a:rPr lang="zh-CN" altLang="en-US" sz="2400" dirty="0">
                <a:solidFill>
                  <a:schemeClr val="bg1"/>
                </a:solidFill>
                <a:latin typeface="印品黑体" panose="00000500000000000000" pitchFamily="2" charset="-122"/>
                <a:ea typeface="印品黑体" panose="00000500000000000000" pitchFamily="2" charset="-122"/>
              </a:rPr>
              <a:t>店铺租金</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23" name="矩形 22"/>
          <p:cNvSpPr/>
          <p:nvPr/>
        </p:nvSpPr>
        <p:spPr>
          <a:xfrm>
            <a:off x="1788377" y="2837574"/>
            <a:ext cx="2740494" cy="650240"/>
          </a:xfrm>
          <a:prstGeom prst="rect">
            <a:avLst/>
          </a:prstGeom>
        </p:spPr>
        <p:txBody>
          <a:bodyPr wrap="square">
            <a:spAutoFit/>
          </a:bodyPr>
          <a:lstStyle/>
          <a:p>
            <a:pPr>
              <a:lnSpc>
                <a:spcPct val="130000"/>
              </a:lnSpc>
            </a:pPr>
            <a:r>
              <a:rPr lang="zh-CN" altLang="en-US" sz="1400" dirty="0">
                <a:solidFill>
                  <a:schemeClr val="bg1"/>
                </a:solidFill>
                <a:latin typeface="印品黑体" panose="00000500000000000000" pitchFamily="2" charset="-122"/>
                <a:ea typeface="印品黑体" panose="00000500000000000000" pitchFamily="2" charset="-122"/>
              </a:rPr>
              <a:t>成本比同行较低，因为品牌自带流量，可以避免选在</a:t>
            </a:r>
            <a:r>
              <a:rPr lang="zh-CN" altLang="en-US" sz="1400" dirty="0">
                <a:solidFill>
                  <a:schemeClr val="bg1"/>
                </a:solidFill>
                <a:latin typeface="印品黑体" panose="00000500000000000000" pitchFamily="2" charset="-122"/>
                <a:ea typeface="印品黑体" panose="00000500000000000000" pitchFamily="2" charset="-122"/>
              </a:rPr>
              <a:t>商圈中心</a:t>
            </a:r>
            <a:endParaRPr lang="zh-CN" altLang="en-US" sz="1400" dirty="0">
              <a:solidFill>
                <a:schemeClr val="bg1"/>
              </a:solidFill>
              <a:latin typeface="印品黑体" panose="00000500000000000000" pitchFamily="2" charset="-122"/>
              <a:ea typeface="印品黑体" panose="00000500000000000000" pitchFamily="2" charset="-122"/>
            </a:endParaRPr>
          </a:p>
        </p:txBody>
      </p:sp>
      <p:grpSp>
        <p:nvGrpSpPr>
          <p:cNvPr id="2" name="组合 1"/>
          <p:cNvGrpSpPr/>
          <p:nvPr/>
        </p:nvGrpSpPr>
        <p:grpSpPr>
          <a:xfrm>
            <a:off x="5108542" y="2413453"/>
            <a:ext cx="2152829" cy="2935530"/>
            <a:chOff x="4870417" y="2546803"/>
            <a:chExt cx="2152829" cy="2935530"/>
          </a:xfrm>
          <a:solidFill>
            <a:schemeClr val="bg1"/>
          </a:solidFill>
        </p:grpSpPr>
        <p:sp>
          <p:nvSpPr>
            <p:cNvPr id="29" name="Freeform 9"/>
            <p:cNvSpPr>
              <a:spLocks noEditPoints="1"/>
            </p:cNvSpPr>
            <p:nvPr/>
          </p:nvSpPr>
          <p:spPr bwMode="auto">
            <a:xfrm>
              <a:off x="4870417" y="2546803"/>
              <a:ext cx="2152829" cy="2935530"/>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32" name="Freeform 134"/>
            <p:cNvSpPr/>
            <p:nvPr/>
          </p:nvSpPr>
          <p:spPr bwMode="auto">
            <a:xfrm>
              <a:off x="5743262" y="3257509"/>
              <a:ext cx="407143" cy="814266"/>
            </a:xfrm>
            <a:custGeom>
              <a:avLst/>
              <a:gdLst>
                <a:gd name="T0" fmla="*/ 19 w 64"/>
                <a:gd name="T1" fmla="*/ 0 h 128"/>
                <a:gd name="T2" fmla="*/ 59 w 64"/>
                <a:gd name="T3" fmla="*/ 0 h 128"/>
                <a:gd name="T4" fmla="*/ 46 w 64"/>
                <a:gd name="T5" fmla="*/ 30 h 128"/>
                <a:gd name="T6" fmla="*/ 64 w 64"/>
                <a:gd name="T7" fmla="*/ 30 h 128"/>
                <a:gd name="T8" fmla="*/ 32 w 64"/>
                <a:gd name="T9" fmla="*/ 76 h 128"/>
                <a:gd name="T10" fmla="*/ 51 w 64"/>
                <a:gd name="T11" fmla="*/ 76 h 128"/>
                <a:gd name="T12" fmla="*/ 19 w 64"/>
                <a:gd name="T13" fmla="*/ 128 h 128"/>
                <a:gd name="T14" fmla="*/ 19 w 64"/>
                <a:gd name="T15" fmla="*/ 92 h 128"/>
                <a:gd name="T16" fmla="*/ 0 w 64"/>
                <a:gd name="T17" fmla="*/ 92 h 128"/>
                <a:gd name="T18" fmla="*/ 18 w 64"/>
                <a:gd name="T19" fmla="*/ 47 h 128"/>
                <a:gd name="T20" fmla="*/ 0 w 64"/>
                <a:gd name="T21" fmla="*/ 47 h 128"/>
                <a:gd name="T22" fmla="*/ 19 w 64"/>
                <a:gd name="T2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28">
                  <a:moveTo>
                    <a:pt x="19" y="0"/>
                  </a:moveTo>
                  <a:lnTo>
                    <a:pt x="59" y="0"/>
                  </a:lnTo>
                  <a:lnTo>
                    <a:pt x="46" y="30"/>
                  </a:lnTo>
                  <a:lnTo>
                    <a:pt x="64" y="30"/>
                  </a:lnTo>
                  <a:lnTo>
                    <a:pt x="32" y="76"/>
                  </a:lnTo>
                  <a:lnTo>
                    <a:pt x="51" y="76"/>
                  </a:lnTo>
                  <a:lnTo>
                    <a:pt x="19" y="128"/>
                  </a:lnTo>
                  <a:lnTo>
                    <a:pt x="19" y="92"/>
                  </a:lnTo>
                  <a:lnTo>
                    <a:pt x="0" y="92"/>
                  </a:lnTo>
                  <a:lnTo>
                    <a:pt x="18" y="47"/>
                  </a:lnTo>
                  <a:lnTo>
                    <a:pt x="0" y="47"/>
                  </a:lnTo>
                  <a:lnTo>
                    <a:pt x="19" y="0"/>
                  </a:lnTo>
                  <a:close/>
                </a:path>
              </a:pathLst>
            </a:custGeom>
            <a:grpFill/>
            <a:ln>
              <a:noFill/>
            </a:ln>
          </p:spPr>
          <p:txBody>
            <a:bodyPr vert="horz" wrap="square" lIns="121920" tIns="60960" rIns="121920" bIns="60960" numCol="1" anchor="t" anchorCtr="0" compatLnSpc="1"/>
            <a:lstStyle/>
            <a:p>
              <a:endParaRPr lang="zh-CN" altLang="en-US" sz="2400" dirty="0">
                <a:solidFill>
                  <a:schemeClr val="bg1"/>
                </a:solidFill>
                <a:latin typeface="印品黑体" panose="00000500000000000000" pitchFamily="2" charset="-122"/>
                <a:ea typeface="印品黑体" panose="00000500000000000000" pitchFamily="2" charset="-122"/>
              </a:endParaRPr>
            </a:p>
          </p:txBody>
        </p:sp>
      </p:grpSp>
      <p:sp>
        <p:nvSpPr>
          <p:cNvPr id="33" name="矩形 32"/>
          <p:cNvSpPr/>
          <p:nvPr/>
        </p:nvSpPr>
        <p:spPr>
          <a:xfrm>
            <a:off x="1788377" y="3951725"/>
            <a:ext cx="1784350" cy="460375"/>
          </a:xfrm>
          <a:prstGeom prst="rect">
            <a:avLst/>
          </a:prstGeom>
        </p:spPr>
        <p:txBody>
          <a:bodyPr wrap="none">
            <a:spAutoFit/>
          </a:bodyPr>
          <a:lstStyle/>
          <a:p>
            <a:r>
              <a:rPr lang="en-US" altLang="zh-CN" sz="2400" dirty="0">
                <a:solidFill>
                  <a:schemeClr val="bg1"/>
                </a:solidFill>
                <a:latin typeface="印品黑体" panose="00000500000000000000" pitchFamily="2" charset="-122"/>
                <a:ea typeface="印品黑体" panose="00000500000000000000" pitchFamily="2" charset="-122"/>
              </a:rPr>
              <a:t>03.</a:t>
            </a:r>
            <a:r>
              <a:rPr lang="zh-CN" altLang="en-US" sz="2400" dirty="0">
                <a:solidFill>
                  <a:schemeClr val="bg1"/>
                </a:solidFill>
                <a:latin typeface="印品黑体" panose="00000500000000000000" pitchFamily="2" charset="-122"/>
                <a:ea typeface="印品黑体" panose="00000500000000000000" pitchFamily="2" charset="-122"/>
              </a:rPr>
              <a:t>人员开支</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34" name="矩形 33"/>
          <p:cNvSpPr/>
          <p:nvPr/>
        </p:nvSpPr>
        <p:spPr>
          <a:xfrm>
            <a:off x="1788377" y="4413390"/>
            <a:ext cx="2740494" cy="929640"/>
          </a:xfrm>
          <a:prstGeom prst="rect">
            <a:avLst/>
          </a:prstGeom>
        </p:spPr>
        <p:txBody>
          <a:bodyPr wrap="square">
            <a:spAutoFit/>
          </a:bodyPr>
          <a:lstStyle/>
          <a:p>
            <a:pPr>
              <a:lnSpc>
                <a:spcPct val="130000"/>
              </a:lnSpc>
            </a:pPr>
            <a:r>
              <a:rPr lang="zh-CN" altLang="en-US" sz="1400" dirty="0">
                <a:solidFill>
                  <a:schemeClr val="bg1"/>
                </a:solidFill>
                <a:latin typeface="印品黑体" panose="00000500000000000000" pitchFamily="2" charset="-122"/>
                <a:ea typeface="印品黑体" panose="00000500000000000000" pitchFamily="2" charset="-122"/>
              </a:rPr>
              <a:t>海底捞的人工成本高于同行。但同时，每个员工的创收也高于同行</a:t>
            </a:r>
            <a:endParaRPr lang="zh-CN" altLang="en-US" sz="1400" dirty="0">
              <a:solidFill>
                <a:schemeClr val="bg1"/>
              </a:solidFill>
              <a:latin typeface="印品黑体" panose="00000500000000000000" pitchFamily="2" charset="-122"/>
              <a:ea typeface="印品黑体" panose="00000500000000000000" pitchFamily="2" charset="-122"/>
            </a:endParaRPr>
          </a:p>
        </p:txBody>
      </p:sp>
      <p:sp>
        <p:nvSpPr>
          <p:cNvPr id="35" name="矩形 34"/>
          <p:cNvSpPr/>
          <p:nvPr/>
        </p:nvSpPr>
        <p:spPr>
          <a:xfrm>
            <a:off x="8134216" y="2375909"/>
            <a:ext cx="2090420" cy="460375"/>
          </a:xfrm>
          <a:prstGeom prst="rect">
            <a:avLst/>
          </a:prstGeom>
        </p:spPr>
        <p:txBody>
          <a:bodyPr wrap="none">
            <a:spAutoFit/>
          </a:bodyPr>
          <a:lstStyle/>
          <a:p>
            <a:r>
              <a:rPr lang="en-US" altLang="zh-CN" sz="2400" dirty="0">
                <a:solidFill>
                  <a:schemeClr val="bg1"/>
                </a:solidFill>
                <a:latin typeface="印品黑体" panose="00000500000000000000" pitchFamily="2" charset="-122"/>
                <a:ea typeface="印品黑体" panose="00000500000000000000" pitchFamily="2" charset="-122"/>
              </a:rPr>
              <a:t>02.</a:t>
            </a:r>
            <a:r>
              <a:rPr lang="zh-CN" altLang="en-US" sz="2400" dirty="0">
                <a:solidFill>
                  <a:schemeClr val="bg1"/>
                </a:solidFill>
                <a:latin typeface="印品黑体" panose="00000500000000000000" pitchFamily="2" charset="-122"/>
                <a:ea typeface="印品黑体" panose="00000500000000000000" pitchFamily="2" charset="-122"/>
              </a:rPr>
              <a:t>设备与材料</a:t>
            </a:r>
            <a:endParaRPr lang="zh-CN" altLang="en-US" sz="2400" dirty="0">
              <a:solidFill>
                <a:schemeClr val="bg1"/>
              </a:solidFill>
              <a:latin typeface="印品黑体" panose="00000500000000000000" pitchFamily="2" charset="-122"/>
              <a:ea typeface="印品黑体" panose="00000500000000000000" pitchFamily="2" charset="-122"/>
            </a:endParaRPr>
          </a:p>
        </p:txBody>
      </p:sp>
      <p:sp>
        <p:nvSpPr>
          <p:cNvPr id="36" name="矩形 35"/>
          <p:cNvSpPr/>
          <p:nvPr/>
        </p:nvSpPr>
        <p:spPr>
          <a:xfrm>
            <a:off x="8134216" y="2837574"/>
            <a:ext cx="2740494" cy="929640"/>
          </a:xfrm>
          <a:prstGeom prst="rect">
            <a:avLst/>
          </a:prstGeom>
        </p:spPr>
        <p:txBody>
          <a:bodyPr wrap="square">
            <a:spAutoFit/>
          </a:bodyPr>
          <a:lstStyle/>
          <a:p>
            <a:pPr>
              <a:lnSpc>
                <a:spcPct val="130000"/>
              </a:lnSpc>
            </a:pPr>
            <a:r>
              <a:rPr lang="zh-CN" altLang="en-US" sz="1400" dirty="0">
                <a:solidFill>
                  <a:schemeClr val="bg1"/>
                </a:solidFill>
                <a:latin typeface="印品黑体" panose="00000500000000000000" pitchFamily="2" charset="-122"/>
                <a:ea typeface="印品黑体" panose="00000500000000000000" pitchFamily="2" charset="-122"/>
              </a:rPr>
              <a:t>必要的设备与材料，是成本的第二大支出点，海底捞的食材成本占</a:t>
            </a:r>
            <a:r>
              <a:rPr lang="en-US" altLang="zh-CN" sz="1400" dirty="0">
                <a:solidFill>
                  <a:schemeClr val="bg1"/>
                </a:solidFill>
                <a:latin typeface="印品黑体" panose="00000500000000000000" pitchFamily="2" charset="-122"/>
                <a:ea typeface="印品黑体" panose="00000500000000000000" pitchFamily="2" charset="-122"/>
              </a:rPr>
              <a:t>40%</a:t>
            </a:r>
            <a:endParaRPr lang="en-US" altLang="zh-CN" sz="1400" dirty="0">
              <a:solidFill>
                <a:schemeClr val="bg1"/>
              </a:solidFill>
              <a:latin typeface="印品黑体" panose="00000500000000000000" pitchFamily="2" charset="-122"/>
              <a:ea typeface="印品黑体" panose="00000500000000000000" pitchFamily="2" charset="-122"/>
            </a:endParaRPr>
          </a:p>
        </p:txBody>
      </p:sp>
      <p:sp>
        <p:nvSpPr>
          <p:cNvPr id="37" name="矩形 36"/>
          <p:cNvSpPr/>
          <p:nvPr/>
        </p:nvSpPr>
        <p:spPr>
          <a:xfrm>
            <a:off x="8134216" y="3952995"/>
            <a:ext cx="1793875" cy="460375"/>
          </a:xfrm>
          <a:prstGeom prst="rect">
            <a:avLst/>
          </a:prstGeom>
        </p:spPr>
        <p:txBody>
          <a:bodyPr wrap="none">
            <a:spAutoFit/>
          </a:bodyPr>
          <a:lstStyle/>
          <a:p>
            <a:r>
              <a:rPr lang="en-US" altLang="zh-CN" sz="2400" dirty="0">
                <a:solidFill>
                  <a:schemeClr val="bg1"/>
                </a:solidFill>
                <a:latin typeface="印品黑体" panose="00000500000000000000" pitchFamily="2" charset="-122"/>
                <a:ea typeface="印品黑体" panose="00000500000000000000" pitchFamily="2" charset="-122"/>
              </a:rPr>
              <a:t>04.</a:t>
            </a:r>
            <a:r>
              <a:rPr lang="zh-CN" altLang="en-US" sz="2400" dirty="0">
                <a:solidFill>
                  <a:schemeClr val="bg1"/>
                </a:solidFill>
                <a:latin typeface="印品黑体" panose="00000500000000000000" pitchFamily="2" charset="-122"/>
                <a:ea typeface="印品黑体" panose="00000500000000000000" pitchFamily="2" charset="-122"/>
              </a:rPr>
              <a:t>其他费用</a:t>
            </a:r>
            <a:endParaRPr lang="zh-CN" altLang="en-US" sz="2400" dirty="0">
              <a:solidFill>
                <a:schemeClr val="bg1"/>
              </a:solidFill>
              <a:latin typeface="印品黑体" panose="00000500000000000000" pitchFamily="2" charset="-122"/>
              <a:ea typeface="印品黑体" panose="00000500000000000000" pitchFamily="2" charset="-122"/>
            </a:endParaRPr>
          </a:p>
        </p:txBody>
      </p:sp>
      <p:cxnSp>
        <p:nvCxnSpPr>
          <p:cNvPr id="46" name="直接连接符 45"/>
          <p:cNvCxnSpPr/>
          <p:nvPr/>
        </p:nvCxnSpPr>
        <p:spPr>
          <a:xfrm flipH="1">
            <a:off x="3522769" y="573279"/>
            <a:ext cx="523220" cy="5232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2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8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300"/>
                            </p:stCondLst>
                            <p:childTnLst>
                              <p:par>
                                <p:cTn id="16" presetID="53" presetClass="entr" presetSubtype="16"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par>
                                <p:cTn id="21" presetID="17" presetClass="entr" presetSubtype="10" fill="hold" grpId="0" nodeType="with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strVal val="#ppt_h"/>
                                          </p:val>
                                        </p:tav>
                                        <p:tav tm="100000">
                                          <p:val>
                                            <p:strVal val="#ppt_h"/>
                                          </p:val>
                                        </p:tav>
                                      </p:tavLst>
                                    </p:anim>
                                  </p:childTnLst>
                                </p:cTn>
                              </p:par>
                            </p:childTnLst>
                          </p:cTn>
                        </p:par>
                        <p:par>
                          <p:cTn id="25" fill="hold">
                            <p:stCondLst>
                              <p:cond delay="2099"/>
                            </p:stCondLst>
                            <p:childTnLst>
                              <p:par>
                                <p:cTn id="26" presetID="14" presetClass="entr" presetSubtype="1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cTn>
                              </p:par>
                              <p:par>
                                <p:cTn id="29" presetID="17" presetClass="entr" presetSubtype="10" fill="hold" grpId="0" nodeType="withEffect">
                                  <p:stCondLst>
                                    <p:cond delay="0"/>
                                  </p:stCondLst>
                                  <p:iterate type="lt">
                                    <p:tmPct val="10000"/>
                                  </p:iterate>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strVal val="#ppt_h"/>
                                          </p:val>
                                        </p:tav>
                                        <p:tav tm="100000">
                                          <p:val>
                                            <p:strVal val="#ppt_h"/>
                                          </p:val>
                                        </p:tav>
                                      </p:tavLst>
                                    </p:anim>
                                  </p:childTnLst>
                                </p:cTn>
                              </p:par>
                            </p:childTnLst>
                          </p:cTn>
                        </p:par>
                        <p:par>
                          <p:cTn id="33" fill="hold">
                            <p:stCondLst>
                              <p:cond delay="2950"/>
                            </p:stCondLst>
                            <p:childTnLst>
                              <p:par>
                                <p:cTn id="34" presetID="14" presetClass="entr" presetSubtype="1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randombar(horizontal)">
                                      <p:cBhvr>
                                        <p:cTn id="36" dur="500"/>
                                        <p:tgtEl>
                                          <p:spTgt spid="36"/>
                                        </p:tgtEl>
                                      </p:cBhvr>
                                    </p:animEffect>
                                  </p:childTnLst>
                                </p:cTn>
                              </p:par>
                              <p:par>
                                <p:cTn id="37" presetID="17" presetClass="entr" presetSubtype="10" fill="hold" grpId="0" nodeType="withEffect">
                                  <p:stCondLst>
                                    <p:cond delay="0"/>
                                  </p:stCondLst>
                                  <p:iterate type="lt">
                                    <p:tmPct val="10000"/>
                                  </p:iterate>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strVal val="#ppt_h"/>
                                          </p:val>
                                        </p:tav>
                                        <p:tav tm="100000">
                                          <p:val>
                                            <p:strVal val="#ppt_h"/>
                                          </p:val>
                                        </p:tav>
                                      </p:tavLst>
                                    </p:anim>
                                  </p:childTnLst>
                                </p:cTn>
                              </p:par>
                            </p:childTnLst>
                          </p:cTn>
                        </p:par>
                        <p:par>
                          <p:cTn id="41" fill="hold">
                            <p:stCondLst>
                              <p:cond delay="3750"/>
                            </p:stCondLst>
                            <p:childTnLst>
                              <p:par>
                                <p:cTn id="42" presetID="14" presetClass="entr" presetSubtype="1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randombar(horizontal)">
                                      <p:cBhvr>
                                        <p:cTn id="44" dur="500"/>
                                        <p:tgtEl>
                                          <p:spTgt spid="34"/>
                                        </p:tgtEl>
                                      </p:cBhvr>
                                    </p:animEffect>
                                  </p:childTnLst>
                                </p:cTn>
                              </p:par>
                              <p:par>
                                <p:cTn id="45" presetID="17" presetClass="entr" presetSubtype="10" fill="hold" grpId="0" nodeType="withEffect">
                                  <p:stCondLst>
                                    <p:cond delay="0"/>
                                  </p:stCondLst>
                                  <p:iterate type="lt">
                                    <p:tmPct val="10000"/>
                                  </p:iterate>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p:bldP spid="22" grpId="0"/>
      <p:bldP spid="23" grpId="0"/>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5000" b="-5000"/>
          </a:stretch>
        </a:blipFill>
        <a:effectLst/>
      </p:bgPr>
    </p:bg>
    <p:spTree>
      <p:nvGrpSpPr>
        <p:cNvPr id="1" name=""/>
        <p:cNvGrpSpPr/>
        <p:nvPr/>
      </p:nvGrpSpPr>
      <p:grpSpPr>
        <a:xfrm>
          <a:off x="0" y="0"/>
          <a:ext cx="0" cy="0"/>
          <a:chOff x="0" y="0"/>
          <a:chExt cx="0" cy="0"/>
        </a:xfrm>
      </p:grpSpPr>
      <p:sp>
        <p:nvSpPr>
          <p:cNvPr id="8" name="文本框 7"/>
          <p:cNvSpPr txBox="1"/>
          <p:nvPr/>
        </p:nvSpPr>
        <p:spPr>
          <a:xfrm>
            <a:off x="5296225" y="2716540"/>
            <a:ext cx="2011680" cy="645160"/>
          </a:xfrm>
          <a:prstGeom prst="rect">
            <a:avLst/>
          </a:prstGeom>
          <a:noFill/>
        </p:spPr>
        <p:txBody>
          <a:bodyPr wrap="none" rtlCol="0">
            <a:spAutoFit/>
          </a:bodyPr>
          <a:lstStyle/>
          <a:p>
            <a:r>
              <a:rPr lang="zh-CN" altLang="en-US" sz="3600" dirty="0">
                <a:solidFill>
                  <a:schemeClr val="bg1"/>
                </a:solidFill>
                <a:latin typeface="印品黑体" panose="00000500000000000000" pitchFamily="2" charset="-122"/>
                <a:ea typeface="印品黑体" panose="00000500000000000000" pitchFamily="2" charset="-122"/>
              </a:rPr>
              <a:t>解决方法</a:t>
            </a:r>
            <a:endParaRPr lang="zh-CN" altLang="en-US" sz="3600" dirty="0">
              <a:solidFill>
                <a:schemeClr val="bg1"/>
              </a:solidFill>
              <a:latin typeface="印品黑体" panose="00000500000000000000" pitchFamily="2" charset="-122"/>
              <a:ea typeface="印品黑体" panose="00000500000000000000" pitchFamily="2" charset="-122"/>
            </a:endParaRPr>
          </a:p>
        </p:txBody>
      </p:sp>
      <p:sp>
        <p:nvSpPr>
          <p:cNvPr id="24" name="文本框 23"/>
          <p:cNvSpPr txBox="1"/>
          <p:nvPr/>
        </p:nvSpPr>
        <p:spPr>
          <a:xfrm>
            <a:off x="5334325" y="3450992"/>
            <a:ext cx="6067311" cy="997196"/>
          </a:xfrm>
          <a:prstGeom prst="rect">
            <a:avLst/>
          </a:prstGeom>
          <a:noFill/>
        </p:spPr>
        <p:txBody>
          <a:bodyPr wrap="square" rtlCol="0">
            <a:spAutoFit/>
          </a:bodyPr>
          <a:lstStyle/>
          <a:p>
            <a:pPr>
              <a:lnSpc>
                <a:spcPct val="140000"/>
              </a:lnSpc>
            </a:pPr>
            <a:r>
              <a:rPr lang="zh-CN" altLang="en-US" sz="1400" dirty="0">
                <a:solidFill>
                  <a:schemeClr val="bg1"/>
                </a:solidFill>
                <a:latin typeface="印品黑体" panose="00000500000000000000" pitchFamily="2" charset="-122"/>
                <a:ea typeface="印品黑体" panose="00000500000000000000" pitchFamily="2" charset="-122"/>
              </a:rPr>
              <a:t>此处添加详细文本描述，建议与标题相关并符合整体语言风格，语言描述尽量简洁生动。尽量将每页幻灯片的字数控制在</a:t>
            </a:r>
            <a:r>
              <a:rPr lang="en-US" altLang="zh-CN" sz="1400" dirty="0">
                <a:solidFill>
                  <a:schemeClr val="bg1"/>
                </a:solidFill>
                <a:latin typeface="印品黑体" panose="00000500000000000000" pitchFamily="2" charset="-122"/>
                <a:ea typeface="印品黑体" panose="00000500000000000000" pitchFamily="2" charset="-122"/>
              </a:rPr>
              <a:t>200</a:t>
            </a:r>
            <a:r>
              <a:rPr lang="zh-CN" altLang="en-US" sz="1400" dirty="0">
                <a:solidFill>
                  <a:schemeClr val="bg1"/>
                </a:solidFill>
                <a:latin typeface="印品黑体" panose="00000500000000000000" pitchFamily="2" charset="-122"/>
                <a:ea typeface="印品黑体" panose="00000500000000000000" pitchFamily="2" charset="-122"/>
              </a:rPr>
              <a:t>字以内，据统计每页幻灯片的播放时间最好控制在</a:t>
            </a:r>
            <a:r>
              <a:rPr lang="en-US" altLang="zh-CN" sz="1400" dirty="0">
                <a:solidFill>
                  <a:schemeClr val="bg1"/>
                </a:solidFill>
                <a:latin typeface="印品黑体" panose="00000500000000000000" pitchFamily="2" charset="-122"/>
                <a:ea typeface="印品黑体" panose="00000500000000000000" pitchFamily="2" charset="-122"/>
              </a:rPr>
              <a:t>5</a:t>
            </a:r>
            <a:r>
              <a:rPr lang="zh-CN" altLang="en-US" sz="1400" dirty="0">
                <a:solidFill>
                  <a:schemeClr val="bg1"/>
                </a:solidFill>
                <a:latin typeface="印品黑体" panose="00000500000000000000" pitchFamily="2" charset="-122"/>
                <a:ea typeface="印品黑体" panose="00000500000000000000" pitchFamily="2" charset="-122"/>
              </a:rPr>
              <a:t>分钟之内。</a:t>
            </a:r>
            <a:endParaRPr lang="zh-CN" altLang="en-US" sz="1400" dirty="0">
              <a:solidFill>
                <a:schemeClr val="bg1"/>
              </a:solidFill>
              <a:latin typeface="印品黑体" panose="00000500000000000000" pitchFamily="2" charset="-122"/>
              <a:ea typeface="印品黑体" panose="00000500000000000000" pitchFamily="2" charset="-122"/>
            </a:endParaRPr>
          </a:p>
        </p:txBody>
      </p:sp>
      <p:sp>
        <p:nvSpPr>
          <p:cNvPr id="7" name="文本框 6"/>
          <p:cNvSpPr txBox="1"/>
          <p:nvPr/>
        </p:nvSpPr>
        <p:spPr>
          <a:xfrm>
            <a:off x="3239186" y="2254875"/>
            <a:ext cx="2045753" cy="2215991"/>
          </a:xfrm>
          <a:prstGeom prst="rect">
            <a:avLst/>
          </a:prstGeom>
          <a:noFill/>
        </p:spPr>
        <p:txBody>
          <a:bodyPr wrap="none" rtlCol="0">
            <a:spAutoFit/>
          </a:bodyPr>
          <a:lstStyle/>
          <a:p>
            <a:r>
              <a:rPr lang="en-US" altLang="zh-CN" sz="13800" dirty="0">
                <a:solidFill>
                  <a:schemeClr val="bg1"/>
                </a:solidFill>
                <a:effectLst>
                  <a:outerShdw blurRad="38100" dist="38100" dir="2700000" algn="tl">
                    <a:srgbClr val="000000">
                      <a:alpha val="43137"/>
                    </a:srgbClr>
                  </a:outerShdw>
                </a:effectLst>
                <a:latin typeface="印品黑体" panose="00000500000000000000" pitchFamily="2" charset="-122"/>
                <a:ea typeface="印品黑体" panose="00000500000000000000" pitchFamily="2" charset="-122"/>
              </a:rPr>
              <a:t>03</a:t>
            </a:r>
            <a:endParaRPr lang="zh-CN" altLang="en-US" sz="13800" dirty="0">
              <a:solidFill>
                <a:schemeClr val="bg1"/>
              </a:solidFill>
              <a:effectLst>
                <a:outerShdw blurRad="38100" dist="38100" dir="2700000" algn="tl">
                  <a:srgbClr val="000000">
                    <a:alpha val="43137"/>
                  </a:srgbClr>
                </a:outerShdw>
              </a:effectLst>
              <a:latin typeface="印品黑体" panose="00000500000000000000" pitchFamily="2" charset="-122"/>
              <a:ea typeface="印品黑体" panose="00000500000000000000" pitchFamily="2" charset="-122"/>
            </a:endParaRPr>
          </a:p>
        </p:txBody>
      </p:sp>
      <p:sp>
        <p:nvSpPr>
          <p:cNvPr id="20" name="文本框 19"/>
          <p:cNvSpPr txBox="1"/>
          <p:nvPr/>
        </p:nvSpPr>
        <p:spPr>
          <a:xfrm>
            <a:off x="3353704" y="4072356"/>
            <a:ext cx="2316660" cy="584775"/>
          </a:xfrm>
          <a:prstGeom prst="rect">
            <a:avLst/>
          </a:prstGeom>
          <a:noFill/>
        </p:spPr>
        <p:txBody>
          <a:bodyPr wrap="none" rtlCol="0">
            <a:spAutoFit/>
          </a:bodyPr>
          <a:lstStyle/>
          <a:p>
            <a:r>
              <a:rPr lang="en-US" altLang="zh-CN" sz="3200" dirty="0">
                <a:solidFill>
                  <a:schemeClr val="bg1"/>
                </a:solidFill>
                <a:latin typeface="印品黑体" panose="00000500000000000000" pitchFamily="2" charset="-122"/>
                <a:ea typeface="印品黑体" panose="00000500000000000000" pitchFamily="2" charset="-122"/>
              </a:rPr>
              <a:t>PART ONE</a:t>
            </a:r>
            <a:endParaRPr lang="zh-CN" altLang="en-US" sz="3200" dirty="0">
              <a:solidFill>
                <a:schemeClr val="bg1"/>
              </a:solidFill>
              <a:latin typeface="印品黑体" panose="00000500000000000000" pitchFamily="2" charset="-122"/>
              <a:ea typeface="印品黑体" panose="00000500000000000000" pitchFamily="2" charset="-122"/>
            </a:endParaRPr>
          </a:p>
        </p:txBody>
      </p:sp>
      <p:cxnSp>
        <p:nvCxnSpPr>
          <p:cNvPr id="11" name="直接连接符 10"/>
          <p:cNvCxnSpPr/>
          <p:nvPr/>
        </p:nvCxnSpPr>
        <p:spPr>
          <a:xfrm>
            <a:off x="5048250" y="2571750"/>
            <a:ext cx="0" cy="24017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7"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6" name="图表 15"/>
          <p:cNvGraphicFramePr/>
          <p:nvPr/>
        </p:nvGraphicFramePr>
        <p:xfrm>
          <a:off x="7496534" y="1769812"/>
          <a:ext cx="3897639" cy="3332506"/>
        </p:xfrm>
        <a:graphic>
          <a:graphicData uri="http://schemas.openxmlformats.org/drawingml/2006/chart">
            <c:chart xmlns:c="http://schemas.openxmlformats.org/drawingml/2006/chart" xmlns:r="http://schemas.openxmlformats.org/officeDocument/2006/relationships" r:id="rId1"/>
          </a:graphicData>
        </a:graphic>
      </p:graphicFrame>
      <p:sp>
        <p:nvSpPr>
          <p:cNvPr id="19" name="Freeform 466"/>
          <p:cNvSpPr/>
          <p:nvPr/>
        </p:nvSpPr>
        <p:spPr bwMode="auto">
          <a:xfrm>
            <a:off x="10135756" y="3191152"/>
            <a:ext cx="176643" cy="489827"/>
          </a:xfrm>
          <a:custGeom>
            <a:avLst/>
            <a:gdLst>
              <a:gd name="T0" fmla="*/ 218302 w 6132"/>
              <a:gd name="T1" fmla="*/ 170312 h 16980"/>
              <a:gd name="T2" fmla="*/ 236215 w 6132"/>
              <a:gd name="T3" fmla="*/ 176307 h 16980"/>
              <a:gd name="T4" fmla="*/ 253217 w 6132"/>
              <a:gd name="T5" fmla="*/ 187050 h 16980"/>
              <a:gd name="T6" fmla="*/ 269118 w 6132"/>
              <a:gd name="T7" fmla="*/ 202398 h 16980"/>
              <a:gd name="T8" fmla="*/ 281619 w 6132"/>
              <a:gd name="T9" fmla="*/ 219904 h 16980"/>
              <a:gd name="T10" fmla="*/ 289713 w 6132"/>
              <a:gd name="T11" fmla="*/ 238225 h 16980"/>
              <a:gd name="T12" fmla="*/ 293449 w 6132"/>
              <a:gd name="T13" fmla="*/ 257554 h 16980"/>
              <a:gd name="T14" fmla="*/ 293209 w 6132"/>
              <a:gd name="T15" fmla="*/ 469688 h 16980"/>
              <a:gd name="T16" fmla="*/ 289904 w 6132"/>
              <a:gd name="T17" fmla="*/ 484844 h 16980"/>
              <a:gd name="T18" fmla="*/ 283391 w 6132"/>
              <a:gd name="T19" fmla="*/ 498657 h 16980"/>
              <a:gd name="T20" fmla="*/ 273716 w 6132"/>
              <a:gd name="T21" fmla="*/ 511271 h 16980"/>
              <a:gd name="T22" fmla="*/ 261264 w 6132"/>
              <a:gd name="T23" fmla="*/ 521966 h 16980"/>
              <a:gd name="T24" fmla="*/ 246416 w 6132"/>
              <a:gd name="T25" fmla="*/ 530263 h 16980"/>
              <a:gd name="T26" fmla="*/ 229270 w 6132"/>
              <a:gd name="T27" fmla="*/ 536115 h 16980"/>
              <a:gd name="T28" fmla="*/ 68202 w 6132"/>
              <a:gd name="T29" fmla="*/ 537218 h 16980"/>
              <a:gd name="T30" fmla="*/ 49140 w 6132"/>
              <a:gd name="T31" fmla="*/ 530359 h 16980"/>
              <a:gd name="T32" fmla="*/ 34436 w 6132"/>
              <a:gd name="T33" fmla="*/ 522829 h 16980"/>
              <a:gd name="T34" fmla="*/ 21840 w 6132"/>
              <a:gd name="T35" fmla="*/ 513861 h 16980"/>
              <a:gd name="T36" fmla="*/ 11830 w 6132"/>
              <a:gd name="T37" fmla="*/ 503741 h 16980"/>
              <a:gd name="T38" fmla="*/ 4837 w 6132"/>
              <a:gd name="T39" fmla="*/ 493093 h 16980"/>
              <a:gd name="T40" fmla="*/ 910 w 6132"/>
              <a:gd name="T41" fmla="*/ 481870 h 16980"/>
              <a:gd name="T42" fmla="*/ 48 w 6132"/>
              <a:gd name="T43" fmla="*/ 261535 h 16980"/>
              <a:gd name="T44" fmla="*/ 2730 w 6132"/>
              <a:gd name="T45" fmla="*/ 238753 h 16980"/>
              <a:gd name="T46" fmla="*/ 9962 w 6132"/>
              <a:gd name="T47" fmla="*/ 218705 h 16980"/>
              <a:gd name="T48" fmla="*/ 21696 w 6132"/>
              <a:gd name="T49" fmla="*/ 201487 h 16980"/>
              <a:gd name="T50" fmla="*/ 37789 w 6132"/>
              <a:gd name="T51" fmla="*/ 187242 h 16980"/>
              <a:gd name="T52" fmla="*/ 57186 w 6132"/>
              <a:gd name="T53" fmla="*/ 177026 h 16980"/>
              <a:gd name="T54" fmla="*/ 79984 w 6132"/>
              <a:gd name="T55" fmla="*/ 170935 h 16980"/>
              <a:gd name="T56" fmla="*/ 105942 w 6132"/>
              <a:gd name="T57" fmla="*/ 168921 h 16980"/>
              <a:gd name="T58" fmla="*/ 110732 w 6132"/>
              <a:gd name="T59" fmla="*/ 168537 h 16980"/>
              <a:gd name="T60" fmla="*/ 125339 w 6132"/>
              <a:gd name="T61" fmla="*/ 168393 h 16980"/>
              <a:gd name="T62" fmla="*/ 128644 w 6132"/>
              <a:gd name="T63" fmla="*/ 164508 h 16980"/>
              <a:gd name="T64" fmla="*/ 115042 w 6132"/>
              <a:gd name="T65" fmla="*/ 159328 h 16980"/>
              <a:gd name="T66" fmla="*/ 101392 w 6132"/>
              <a:gd name="T67" fmla="*/ 151463 h 16980"/>
              <a:gd name="T68" fmla="*/ 89514 w 6132"/>
              <a:gd name="T69" fmla="*/ 141487 h 16980"/>
              <a:gd name="T70" fmla="*/ 79505 w 6132"/>
              <a:gd name="T71" fmla="*/ 129448 h 16980"/>
              <a:gd name="T72" fmla="*/ 72129 w 6132"/>
              <a:gd name="T73" fmla="*/ 116067 h 16980"/>
              <a:gd name="T74" fmla="*/ 67435 w 6132"/>
              <a:gd name="T75" fmla="*/ 101822 h 16980"/>
              <a:gd name="T76" fmla="*/ 65472 w 6132"/>
              <a:gd name="T77" fmla="*/ 86523 h 16980"/>
              <a:gd name="T78" fmla="*/ 66573 w 6132"/>
              <a:gd name="T79" fmla="*/ 68441 h 16980"/>
              <a:gd name="T80" fmla="*/ 71506 w 6132"/>
              <a:gd name="T81" fmla="*/ 51223 h 16980"/>
              <a:gd name="T82" fmla="*/ 80271 w 6132"/>
              <a:gd name="T83" fmla="*/ 35588 h 16980"/>
              <a:gd name="T84" fmla="*/ 92915 w 6132"/>
              <a:gd name="T85" fmla="*/ 21487 h 16980"/>
              <a:gd name="T86" fmla="*/ 107619 w 6132"/>
              <a:gd name="T87" fmla="*/ 10504 h 16980"/>
              <a:gd name="T88" fmla="*/ 123951 w 6132"/>
              <a:gd name="T89" fmla="*/ 3405 h 16980"/>
              <a:gd name="T90" fmla="*/ 141863 w 6132"/>
              <a:gd name="T91" fmla="*/ 192 h 16980"/>
              <a:gd name="T92" fmla="*/ 160733 w 6132"/>
              <a:gd name="T93" fmla="*/ 863 h 16980"/>
              <a:gd name="T94" fmla="*/ 178215 w 6132"/>
              <a:gd name="T95" fmla="*/ 5324 h 16980"/>
              <a:gd name="T96" fmla="*/ 194116 w 6132"/>
              <a:gd name="T97" fmla="*/ 13765 h 16980"/>
              <a:gd name="T98" fmla="*/ 208484 w 6132"/>
              <a:gd name="T99" fmla="*/ 25995 h 16980"/>
              <a:gd name="T100" fmla="*/ 219739 w 6132"/>
              <a:gd name="T101" fmla="*/ 40623 h 16980"/>
              <a:gd name="T102" fmla="*/ 227259 w 6132"/>
              <a:gd name="T103" fmla="*/ 56787 h 16980"/>
              <a:gd name="T104" fmla="*/ 230851 w 6132"/>
              <a:gd name="T105" fmla="*/ 74580 h 16980"/>
              <a:gd name="T106" fmla="*/ 230755 w 6132"/>
              <a:gd name="T107" fmla="*/ 91942 h 16980"/>
              <a:gd name="T108" fmla="*/ 227594 w 6132"/>
              <a:gd name="T109" fmla="*/ 107434 h 16980"/>
              <a:gd name="T110" fmla="*/ 221463 w 6132"/>
              <a:gd name="T111" fmla="*/ 121870 h 16980"/>
              <a:gd name="T112" fmla="*/ 212220 w 6132"/>
              <a:gd name="T113" fmla="*/ 135444 h 16980"/>
              <a:gd name="T114" fmla="*/ 200773 w 6132"/>
              <a:gd name="T115" fmla="*/ 147050 h 16980"/>
              <a:gd name="T116" fmla="*/ 187698 w 6132"/>
              <a:gd name="T117" fmla="*/ 155971 h 16980"/>
              <a:gd name="T118" fmla="*/ 172946 w 6132"/>
              <a:gd name="T119" fmla="*/ 162158 h 16980"/>
              <a:gd name="T120" fmla="*/ 166002 w 6132"/>
              <a:gd name="T121" fmla="*/ 166906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chemeClr val="bg1"/>
          </a:solidFill>
          <a:ln>
            <a:noFill/>
          </a:ln>
        </p:spPr>
        <p:txBody>
          <a:bodyPr/>
          <a:lstStyle/>
          <a:p>
            <a:endParaRPr lang="zh-CN" altLang="en-US" dirty="0">
              <a:solidFill>
                <a:schemeClr val="bg1"/>
              </a:solidFill>
              <a:latin typeface="印品黑体" panose="00000500000000000000" pitchFamily="2" charset="-122"/>
              <a:ea typeface="印品黑体" panose="00000500000000000000" pitchFamily="2" charset="-122"/>
            </a:endParaRPr>
          </a:p>
        </p:txBody>
      </p:sp>
      <p:grpSp>
        <p:nvGrpSpPr>
          <p:cNvPr id="20" name="Group 470"/>
          <p:cNvGrpSpPr/>
          <p:nvPr/>
        </p:nvGrpSpPr>
        <p:grpSpPr bwMode="auto">
          <a:xfrm>
            <a:off x="7558964" y="3191152"/>
            <a:ext cx="199559" cy="489827"/>
            <a:chOff x="2234" y="3893"/>
            <a:chExt cx="209" cy="513"/>
          </a:xfrm>
          <a:solidFill>
            <a:schemeClr val="bg1"/>
          </a:solidFill>
        </p:grpSpPr>
        <p:sp>
          <p:nvSpPr>
            <p:cNvPr id="21" name="Freeform 468"/>
            <p:cNvSpPr/>
            <p:nvPr/>
          </p:nvSpPr>
          <p:spPr bwMode="auto">
            <a:xfrm>
              <a:off x="2245" y="3893"/>
              <a:ext cx="185" cy="513"/>
            </a:xfrm>
            <a:custGeom>
              <a:avLst/>
              <a:gdLst>
                <a:gd name="T0" fmla="*/ 138 w 6132"/>
                <a:gd name="T1" fmla="*/ 107 h 16980"/>
                <a:gd name="T2" fmla="*/ 149 w 6132"/>
                <a:gd name="T3" fmla="*/ 111 h 16980"/>
                <a:gd name="T4" fmla="*/ 160 w 6132"/>
                <a:gd name="T5" fmla="*/ 118 h 16980"/>
                <a:gd name="T6" fmla="*/ 170 w 6132"/>
                <a:gd name="T7" fmla="*/ 127 h 16980"/>
                <a:gd name="T8" fmla="*/ 177 w 6132"/>
                <a:gd name="T9" fmla="*/ 139 h 16980"/>
                <a:gd name="T10" fmla="*/ 182 w 6132"/>
                <a:gd name="T11" fmla="*/ 150 h 16980"/>
                <a:gd name="T12" fmla="*/ 185 w 6132"/>
                <a:gd name="T13" fmla="*/ 162 h 16980"/>
                <a:gd name="T14" fmla="*/ 185 w 6132"/>
                <a:gd name="T15" fmla="*/ 296 h 16980"/>
                <a:gd name="T16" fmla="*/ 183 w 6132"/>
                <a:gd name="T17" fmla="*/ 305 h 16980"/>
                <a:gd name="T18" fmla="*/ 179 w 6132"/>
                <a:gd name="T19" fmla="*/ 314 h 16980"/>
                <a:gd name="T20" fmla="*/ 172 w 6132"/>
                <a:gd name="T21" fmla="*/ 322 h 16980"/>
                <a:gd name="T22" fmla="*/ 165 w 6132"/>
                <a:gd name="T23" fmla="*/ 329 h 16980"/>
                <a:gd name="T24" fmla="*/ 155 w 6132"/>
                <a:gd name="T25" fmla="*/ 334 h 16980"/>
                <a:gd name="T26" fmla="*/ 144 w 6132"/>
                <a:gd name="T27" fmla="*/ 338 h 16980"/>
                <a:gd name="T28" fmla="*/ 43 w 6132"/>
                <a:gd name="T29" fmla="*/ 338 h 16980"/>
                <a:gd name="T30" fmla="*/ 31 w 6132"/>
                <a:gd name="T31" fmla="*/ 334 h 16980"/>
                <a:gd name="T32" fmla="*/ 22 w 6132"/>
                <a:gd name="T33" fmla="*/ 329 h 16980"/>
                <a:gd name="T34" fmla="*/ 14 w 6132"/>
                <a:gd name="T35" fmla="*/ 324 h 16980"/>
                <a:gd name="T36" fmla="*/ 7 w 6132"/>
                <a:gd name="T37" fmla="*/ 317 h 16980"/>
                <a:gd name="T38" fmla="*/ 3 w 6132"/>
                <a:gd name="T39" fmla="*/ 311 h 16980"/>
                <a:gd name="T40" fmla="*/ 1 w 6132"/>
                <a:gd name="T41" fmla="*/ 304 h 16980"/>
                <a:gd name="T42" fmla="*/ 0 w 6132"/>
                <a:gd name="T43" fmla="*/ 165 h 16980"/>
                <a:gd name="T44" fmla="*/ 2 w 6132"/>
                <a:gd name="T45" fmla="*/ 150 h 16980"/>
                <a:gd name="T46" fmla="*/ 6 w 6132"/>
                <a:gd name="T47" fmla="*/ 138 h 16980"/>
                <a:gd name="T48" fmla="*/ 14 w 6132"/>
                <a:gd name="T49" fmla="*/ 127 h 16980"/>
                <a:gd name="T50" fmla="*/ 24 w 6132"/>
                <a:gd name="T51" fmla="*/ 118 h 16980"/>
                <a:gd name="T52" fmla="*/ 36 w 6132"/>
                <a:gd name="T53" fmla="*/ 112 h 16980"/>
                <a:gd name="T54" fmla="*/ 50 w 6132"/>
                <a:gd name="T55" fmla="*/ 108 h 16980"/>
                <a:gd name="T56" fmla="*/ 67 w 6132"/>
                <a:gd name="T57" fmla="*/ 106 h 16980"/>
                <a:gd name="T58" fmla="*/ 70 w 6132"/>
                <a:gd name="T59" fmla="*/ 106 h 16980"/>
                <a:gd name="T60" fmla="*/ 79 w 6132"/>
                <a:gd name="T61" fmla="*/ 106 h 16980"/>
                <a:gd name="T62" fmla="*/ 81 w 6132"/>
                <a:gd name="T63" fmla="*/ 104 h 16980"/>
                <a:gd name="T64" fmla="*/ 72 w 6132"/>
                <a:gd name="T65" fmla="*/ 100 h 16980"/>
                <a:gd name="T66" fmla="*/ 64 w 6132"/>
                <a:gd name="T67" fmla="*/ 95 h 16980"/>
                <a:gd name="T68" fmla="*/ 56 w 6132"/>
                <a:gd name="T69" fmla="*/ 89 h 16980"/>
                <a:gd name="T70" fmla="*/ 50 w 6132"/>
                <a:gd name="T71" fmla="*/ 82 h 16980"/>
                <a:gd name="T72" fmla="*/ 45 w 6132"/>
                <a:gd name="T73" fmla="*/ 73 h 16980"/>
                <a:gd name="T74" fmla="*/ 42 w 6132"/>
                <a:gd name="T75" fmla="*/ 64 h 16980"/>
                <a:gd name="T76" fmla="*/ 41 w 6132"/>
                <a:gd name="T77" fmla="*/ 55 h 16980"/>
                <a:gd name="T78" fmla="*/ 42 w 6132"/>
                <a:gd name="T79" fmla="*/ 43 h 16980"/>
                <a:gd name="T80" fmla="*/ 45 w 6132"/>
                <a:gd name="T81" fmla="*/ 32 h 16980"/>
                <a:gd name="T82" fmla="*/ 51 w 6132"/>
                <a:gd name="T83" fmla="*/ 22 h 16980"/>
                <a:gd name="T84" fmla="*/ 59 w 6132"/>
                <a:gd name="T85" fmla="*/ 14 h 16980"/>
                <a:gd name="T86" fmla="*/ 68 w 6132"/>
                <a:gd name="T87" fmla="*/ 7 h 16980"/>
                <a:gd name="T88" fmla="*/ 78 w 6132"/>
                <a:gd name="T89" fmla="*/ 2 h 16980"/>
                <a:gd name="T90" fmla="*/ 89 w 6132"/>
                <a:gd name="T91" fmla="*/ 0 h 16980"/>
                <a:gd name="T92" fmla="*/ 101 w 6132"/>
                <a:gd name="T93" fmla="*/ 1 h 16980"/>
                <a:gd name="T94" fmla="*/ 112 w 6132"/>
                <a:gd name="T95" fmla="*/ 3 h 16980"/>
                <a:gd name="T96" fmla="*/ 122 w 6132"/>
                <a:gd name="T97" fmla="*/ 9 h 16980"/>
                <a:gd name="T98" fmla="*/ 131 w 6132"/>
                <a:gd name="T99" fmla="*/ 16 h 16980"/>
                <a:gd name="T100" fmla="*/ 138 w 6132"/>
                <a:gd name="T101" fmla="*/ 26 h 16980"/>
                <a:gd name="T102" fmla="*/ 143 w 6132"/>
                <a:gd name="T103" fmla="*/ 36 h 16980"/>
                <a:gd name="T104" fmla="*/ 145 w 6132"/>
                <a:gd name="T105" fmla="*/ 47 h 16980"/>
                <a:gd name="T106" fmla="*/ 145 w 6132"/>
                <a:gd name="T107" fmla="*/ 58 h 16980"/>
                <a:gd name="T108" fmla="*/ 143 w 6132"/>
                <a:gd name="T109" fmla="*/ 68 h 16980"/>
                <a:gd name="T110" fmla="*/ 140 w 6132"/>
                <a:gd name="T111" fmla="*/ 77 h 16980"/>
                <a:gd name="T112" fmla="*/ 134 w 6132"/>
                <a:gd name="T113" fmla="*/ 85 h 16980"/>
                <a:gd name="T114" fmla="*/ 126 w 6132"/>
                <a:gd name="T115" fmla="*/ 93 h 16980"/>
                <a:gd name="T116" fmla="*/ 118 w 6132"/>
                <a:gd name="T117" fmla="*/ 98 h 16980"/>
                <a:gd name="T118" fmla="*/ 109 w 6132"/>
                <a:gd name="T119" fmla="*/ 102 h 16980"/>
                <a:gd name="T120" fmla="*/ 105 w 6132"/>
                <a:gd name="T121" fmla="*/ 105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w="9525">
              <a:noFill/>
              <a:round/>
            </a:ln>
          </p:spPr>
          <p:txBody>
            <a:bodyPr/>
            <a:lstStyle/>
            <a:p>
              <a:endParaRPr lang="zh-CN" altLang="en-US" dirty="0">
                <a:solidFill>
                  <a:schemeClr val="bg1"/>
                </a:solidFill>
                <a:latin typeface="印品黑体" panose="00000500000000000000" pitchFamily="2" charset="-122"/>
                <a:ea typeface="印品黑体" panose="00000500000000000000" pitchFamily="2" charset="-122"/>
              </a:endParaRPr>
            </a:p>
          </p:txBody>
        </p:sp>
        <p:sp>
          <p:nvSpPr>
            <p:cNvPr id="22" name="AutoShape 469"/>
            <p:cNvSpPr>
              <a:spLocks noChangeArrowheads="1"/>
            </p:cNvSpPr>
            <p:nvPr/>
          </p:nvSpPr>
          <p:spPr bwMode="auto">
            <a:xfrm rot="10800000">
              <a:off x="2234" y="4142"/>
              <a:ext cx="209" cy="132"/>
            </a:xfrm>
            <a:custGeom>
              <a:avLst/>
              <a:gdLst>
                <a:gd name="T0" fmla="*/ 183 w 21600"/>
                <a:gd name="T1" fmla="*/ 66 h 21600"/>
                <a:gd name="T2" fmla="*/ 105 w 21600"/>
                <a:gd name="T3" fmla="*/ 132 h 21600"/>
                <a:gd name="T4" fmla="*/ 26 w 21600"/>
                <a:gd name="T5" fmla="*/ 66 h 21600"/>
                <a:gd name="T6" fmla="*/ 105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solidFill>
                  <a:schemeClr val="bg1"/>
                </a:solidFill>
                <a:latin typeface="印品黑体" panose="00000500000000000000" pitchFamily="2" charset="-122"/>
                <a:ea typeface="印品黑体" panose="00000500000000000000" pitchFamily="2" charset="-122"/>
              </a:endParaRPr>
            </a:p>
          </p:txBody>
        </p:sp>
      </p:grpSp>
      <p:graphicFrame>
        <p:nvGraphicFramePr>
          <p:cNvPr id="25" name="图表 24"/>
          <p:cNvGraphicFramePr/>
          <p:nvPr/>
        </p:nvGraphicFramePr>
        <p:xfrm>
          <a:off x="1901805" y="2036062"/>
          <a:ext cx="4778394" cy="2785684"/>
        </p:xfrm>
        <a:graphic>
          <a:graphicData uri="http://schemas.openxmlformats.org/drawingml/2006/chart">
            <c:chart xmlns:c="http://schemas.openxmlformats.org/drawingml/2006/chart" xmlns:r="http://schemas.openxmlformats.org/officeDocument/2006/relationships" r:id="rId2"/>
          </a:graphicData>
        </a:graphic>
      </p:graphicFrame>
      <p:sp>
        <p:nvSpPr>
          <p:cNvPr id="27" name="矩形 26"/>
          <p:cNvSpPr/>
          <p:nvPr/>
        </p:nvSpPr>
        <p:spPr>
          <a:xfrm>
            <a:off x="1650688" y="5340070"/>
            <a:ext cx="9703111" cy="694055"/>
          </a:xfrm>
          <a:prstGeom prst="rect">
            <a:avLst/>
          </a:prstGeom>
        </p:spPr>
        <p:txBody>
          <a:bodyPr wrap="square">
            <a:spAutoFit/>
          </a:bodyPr>
          <a:lstStyle/>
          <a:p>
            <a:pPr algn="just">
              <a:lnSpc>
                <a:spcPct val="140000"/>
              </a:lnSpc>
            </a:pPr>
            <a:r>
              <a:rPr lang="zh-CN" altLang="en-US" sz="1400" dirty="0">
                <a:solidFill>
                  <a:schemeClr val="bg1"/>
                </a:solidFill>
                <a:latin typeface="印品黑体" panose="00000500000000000000" pitchFamily="2" charset="-122"/>
                <a:ea typeface="印品黑体" panose="00000500000000000000" pitchFamily="2" charset="-122"/>
              </a:rPr>
              <a:t>这种模式对消费者的要求较高，我们将消费者定位在</a:t>
            </a:r>
            <a:r>
              <a:rPr lang="en-US" altLang="zh-CN" sz="1400" dirty="0">
                <a:solidFill>
                  <a:schemeClr val="bg1"/>
                </a:solidFill>
                <a:latin typeface="印品黑体" panose="00000500000000000000" pitchFamily="2" charset="-122"/>
                <a:ea typeface="印品黑体" panose="00000500000000000000" pitchFamily="2" charset="-122"/>
              </a:rPr>
              <a:t>25-45</a:t>
            </a:r>
            <a:r>
              <a:rPr lang="zh-CN" altLang="en-US" sz="1400" dirty="0">
                <a:solidFill>
                  <a:schemeClr val="bg1"/>
                </a:solidFill>
                <a:latin typeface="印品黑体" panose="00000500000000000000" pitchFamily="2" charset="-122"/>
                <a:ea typeface="印品黑体" panose="00000500000000000000" pitchFamily="2" charset="-122"/>
              </a:rPr>
              <a:t>岁左右的白领、青年、企业家、老板等具有一定社会资源的群体。他们愿意多付出一些资金成本而获得更大的小费体验，得到更好的服务。</a:t>
            </a:r>
            <a:endParaRPr lang="zh-CN" altLang="en-US" sz="1400" dirty="0">
              <a:solidFill>
                <a:schemeClr val="bg1"/>
              </a:solidFill>
              <a:latin typeface="印品黑体" panose="00000500000000000000" pitchFamily="2" charset="-122"/>
              <a:ea typeface="印品黑体" panose="00000500000000000000" pitchFamily="2" charset="-122"/>
            </a:endParaRPr>
          </a:p>
        </p:txBody>
      </p:sp>
      <p:sp>
        <p:nvSpPr>
          <p:cNvPr id="32" name="矩形 31"/>
          <p:cNvSpPr/>
          <p:nvPr/>
        </p:nvSpPr>
        <p:spPr>
          <a:xfrm>
            <a:off x="2523121" y="385105"/>
            <a:ext cx="5272405" cy="521970"/>
          </a:xfrm>
          <a:prstGeom prst="rect">
            <a:avLst/>
          </a:prstGeom>
        </p:spPr>
        <p:txBody>
          <a:bodyPr wrap="none">
            <a:spAutoFit/>
          </a:bodyPr>
          <a:lstStyle/>
          <a:p>
            <a:r>
              <a:rPr lang="zh-CN" altLang="en-US" sz="2800" dirty="0">
                <a:solidFill>
                  <a:schemeClr val="bg1"/>
                </a:solidFill>
                <a:latin typeface="印品黑体" panose="00000500000000000000" pitchFamily="2" charset="-122"/>
                <a:ea typeface="印品黑体" panose="00000500000000000000" pitchFamily="2" charset="-122"/>
              </a:rPr>
              <a:t>活动目标人群     （中高端人群）</a:t>
            </a:r>
            <a:endParaRPr lang="zh-CN" altLang="en-US" sz="2800" dirty="0">
              <a:solidFill>
                <a:schemeClr val="bg1"/>
              </a:solidFill>
              <a:latin typeface="印品黑体" panose="00000500000000000000" pitchFamily="2" charset="-122"/>
              <a:ea typeface="印品黑体" panose="00000500000000000000" pitchFamily="2" charset="-122"/>
            </a:endParaRPr>
          </a:p>
        </p:txBody>
      </p:sp>
      <p:sp>
        <p:nvSpPr>
          <p:cNvPr id="33" name="矩形 32"/>
          <p:cNvSpPr/>
          <p:nvPr/>
        </p:nvSpPr>
        <p:spPr>
          <a:xfrm>
            <a:off x="4862223" y="704316"/>
            <a:ext cx="3300904" cy="307777"/>
          </a:xfrm>
          <a:prstGeom prst="rect">
            <a:avLst/>
          </a:prstGeom>
        </p:spPr>
        <p:txBody>
          <a:bodyPr wrap="none">
            <a:spAutoFit/>
          </a:bodyPr>
          <a:lstStyle/>
          <a:p>
            <a:r>
              <a:rPr lang="en-US" altLang="zh-CN" sz="1400" dirty="0">
                <a:solidFill>
                  <a:schemeClr val="bg1"/>
                </a:solidFill>
                <a:latin typeface="印品黑体" panose="00000500000000000000" pitchFamily="2" charset="-122"/>
                <a:ea typeface="印品黑体" panose="00000500000000000000" pitchFamily="2" charset="-122"/>
              </a:rPr>
              <a:t>ACTIVE THE TARGET POPULATION</a:t>
            </a:r>
            <a:endParaRPr lang="en-US" altLang="zh-CN" sz="1400" dirty="0">
              <a:solidFill>
                <a:schemeClr val="bg1"/>
              </a:solidFill>
              <a:latin typeface="印品黑体" panose="00000500000000000000" pitchFamily="2" charset="-122"/>
              <a:ea typeface="印品黑体" panose="00000500000000000000" pitchFamily="2" charset="-122"/>
            </a:endParaRPr>
          </a:p>
        </p:txBody>
      </p:sp>
      <p:cxnSp>
        <p:nvCxnSpPr>
          <p:cNvPr id="28" name="直接连接符 27"/>
          <p:cNvCxnSpPr/>
          <p:nvPr/>
        </p:nvCxnSpPr>
        <p:spPr>
          <a:xfrm flipH="1">
            <a:off x="4628380" y="478029"/>
            <a:ext cx="523220" cy="5232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9" grpId="0" animBg="1"/>
      <p:bldGraphic spid="25" grpId="0">
        <p:bldAsOne/>
      </p:bldGraphic>
      <p:bldP spid="27" grpId="0"/>
    </p:bldLst>
  </p:timing>
</p:sld>
</file>

<file path=ppt/tags/tag1.xml><?xml version="1.0" encoding="utf-8"?>
<p:tagLst xmlns:p="http://schemas.openxmlformats.org/presentationml/2006/main">
  <p:tag name="ISPRING_ULTRA_SCORM_COURSE_ID" val="26D6C0BB-2FF5-48F2-BE9D-5AFDCD1692C8"/>
  <p:tag name="ISPRING_SCORM_RATE_SLIDES" val="1"/>
  <p:tag name="ISPRINGONLINEFOLDERID" val="0"/>
  <p:tag name="ISPRINGONLINEFOLDERPATH" val="Content List"/>
  <p:tag name="ISPRINGCLOUDFOLDERID" val="0"/>
  <p:tag name="ISPRINGCLOUDFOLDERPATH" val="Repository"/>
  <p:tag name="ISPRING_PLAYERS_CUSTOMIZATION" val="UEsDBBQAAgAIANqk9E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apPRI4pBfM/UEAADeEAAALgAAAHVuaXZlcnNhbC9jdXN0b21fcHJlc2V0cy8wL2NvbW1vbl9tZXNzYWdlcy5sbme9WF1PGlkYvvdXEJImuxdr203a9EIxAxxx0mHGzgxq9yMTsxpjYjEpu5tegoqiqJB16yd1gbWICPjRiIjo/pjlzJm56l/YdxhAxLoz0272gouDPs/7/Zz30NP35tWU7dfx14HJaX+v/XH3I7tt3P/T9Nikf6LX7hP7v3lmtwV+HvWPjU5N+8d77f5pu63P0dUzNeqf+GV0YtzR1WWz9bwaDwTgEHDA4eZomxzrtQ86JRfnHaTYlxLDeTjJSXvsDhzO41hZzm4puWXbD6+/+vbpszePnzz9uudhA2qCSPBSDNNBVSd68siYhxV5jpGADDESi0ZEu6NWjtbKQTUZsoTlfCJDswjc2NsnpRNL2EEeDWl2l8zZ9fE8YkVJYGg3kmhBYjmxnhAGichtd8gzWfxXWE1GlP0gSURxOKvOZuWlt/jqhCwuyIsryuwVuaiSyrKBITfnpWhW4pEg8rRLpDkWojteqZVXlLPzj9VlcpzCyRN8WSGHUSUYxuenpLRGMiG5kNZNN/4hvI+LF38HZ4zM8dQwzXokkeMYQUKsu/mN3UHO4vK7P8hFDifWrbHwlIB4yMlBimwX5bWMdbTUaC4tiziSU7f2LHEM0J4BBj6i5oaym8bhRVKYt0QxiCDxxiDoCcRDRwnCMMdDHyjVMg6/x0fzJF3Vqy7n0kpmXa+KnPtdTkUMKGnWxUGzucQ2Wp0QmkAu/EnSFQMGLxIEyoMkJzcCfQroeMYCgnsOgacruLhtAfQSCVDwzSMDCEsN0R5K62pthppN3hygWA7yhQubOLZeu4jixRWtuxNRNbRKtudaw2TJhIBe+KBGNMW0zWjt+h0J76vJeVyJkWBMyVyZJQfRcCG31iUvfPR3Uj9FM8gtQdu4uWFJrCsZWNGGNX2IwyElewJRqMFTGFy8kyQzFfirnMipwW0ICiduFML2oKEsrBuNPOgGWdJCLufVgw1rLt3SpTue6fHjcARvbigHmfs9sLV7YEG+PuGN1sX3unI3E+bc0NNq2hnBhViKp7n7KkbmUvKHt+3UHRXDxWU5Egc/ST5/O1O4etbyXfcW5Fo5OLHum9XSmXYFXy//F7kzLKbmnOU8faZzgq68Thr0TVnI4ZkPpjEIbliQA3XnEhfi6uxZ7bJkGkuz/WBQV3O4fpUPC0p2yTSa5ZoEc6nP5RiClLa7YFa3GvBh5BRoEVYmUjolh1sGuPoQ61W8p+T1erfPp7qTVtejcmGvveAGZtq2nVu3ikiLjLbdHa+CRsNlAKqqbsVxpGTM5/OiZtT6ZdDpv5IJ4etd6EQ5n7p7ydSuVshVEQLB+1E5lMbXB429amO17wuM6/G0ExqQtYbvX4vQmrv6RHXUoRWT8TYoIIp3DUguinUhbf+KrculiDkMtLYWOCMKEkM5NbR8+pucWCQ7ZZLPqMkw2SmaY9LXczfqp4CtGWo8gY+j3d3d5ig6PamjtX12N/Gxum2FA+ZV0z3U4voez2wp2csfDUhEynkbp8NMoBpvmhbOzMtGpKHh/q8nQ72JG1WiRJFyDXihz2H9AyGTK3ELaC/FPwdJqi/cUKWsliF8/h6Hzy2Q1LNsNr9tOGtvx3bkl90GWrQiPShRbnf9JQ0X0eWuvLYE9yBeSmqPh7YntUku1wDFgmR20JHzrFI9skBXv1qaGgMDrZ9vjfMn5Lx1CDi6unoe3vw08Q9QSwMEFAACAAgA2qT0SKRrvlwGBQAA2BAAAC4AAAB1bml2ZXJzYWwvY3VzdG9tX3ByZXNldHMvMS9jb21tb25fbWVzc2FnZXMubG5nvVhdT9tWGL7nV0SRKm0Xo+2kVr2AICc5gFXHprYDdB+y0EAIiQapbFMvE0ogJNBkorR8hC7mKxkFp8AoIQnwY5pzjnPVv7DXdoAAZba1qRe5OIHneb+f8560dbx4Nur5fej5+MhYpN17v/We1zMU+WVscCQy3O4Ny53fPfJ6xn8diAwOjI5Fhtq9kTGvp8PX0jY6EBn+bWB4yNfS4vG0PRsaH4fDuA8Ol0fPyGC7t8evBIRQD8M/VTihS1D8bJfXh+M7OF0ihSV9e9bz0/Nvvn/46MX9Bw+/bbvbgDogkkIMx12jMoke3LPn4WVR4BQgQ5zCo37Z66uVUrVStK4eusIKYZljeQRubORped8VtkdEvYbdpDO7YVFEvKxIHBtECispvCCbCeGQjIJeH5ko4LN4Xa3o+QmaTeF4of6yQJIL+GSPzkyTmTn95Qmt5Gll18ZQUAgxLK+ISJJFNiCzAg/RFY9rpTn98OhzdZZqUZLcxJUyfZ/So3F8tE8raboVI7trlunGP0zFsXb8KTphZ05k+li+S5EFgZMUxAfPv/H6aGWerP5JK4t45dQdi8hISISc/KXSZY3Mb7lHK43mMrKIE7n60oYrjm62q5uDj2y4oc/lcXyG7rx2RdGDIPH2IOgJJEJHSVKfIEIf6KfzOL6Ji1M0F7OqTtajen7KqgpR14masKFk+YAAzRaQm2gtQmgCsrtOVc2GIYQkielCil/ohz4FdGbLBUJ4DIGrGtaWXYCeIgkKvli0gfBML9vFGF1tzNB5k58PUHob8oV3F3H6Te04hWfmjO7OpvSzabo8eTFMrkxI6EkYasQyXNOM1k5XaTxfV8u4nCaHaT2fcEoOohFAQaNLnoTZH5ROhuVQUIG2CQp9imwqGVgxhnXtPY7HdK0EUehnKzC4eCVXK5XhryS7XY8uQ1A4e6kQnjsNZeGDqP9OK8iSEfJhqr49686lK7p0wzMrfhxP4A+renHhdg88zR64kK8veGN08a2u3MyEMzestDp2RgognhFZ4baKkbc5crDQTH2tYlibJYkM+El3dq5mCldzF75b3oJc68VV9765LZ1jV3Dm1f+RO9tifk3nJEt5/Szomz69XavmHGMQ3LAgB/UJjWp7jlEs3wmm6AcV5/bg4tUPpvVC0jGaFxoERqdVX9ONMnDUzlQSKzrm6IVkNrvgVLEa8D7kl1gZliV68gdejdrgzPG16ndLsc2JuDKZWxVcjZLdjeZS25hp2nOu3CcyK3PGXlesgjrDNQB6Wl/K4MRHe75wCJ1HbV0D1/3Xt2K1yivoQbKj3rxeaidz9ESDQHA+RWJreGOusVFl3nb8B+NWPM2ENmQXY/evRYCJs5TJnKVrdbiIyX4PlBAjBrqVAMMHkLF5pd+QjwlnGGhtI3BOlhSO8Rtosq+S7AxdKdGdrbp6TFc0Z0zWYh5EnQywnYeaydK/11pbW51RXPfERBub7Lvs5+qyGw6YV0Px0AXXj3hjmhwUfrYhkRn/VZwFc4BqvGYucQ7eNDILDfe1HgtmEzeqxMgyE+gOQZ/D4qcfTpJyxgU6xIiPQZLMVRuqlDMyhI82cfzIBYmZZaf5bcK5ezU2I2/cBmb6jNvgcFLX7JTciFZmexQmGDTf0HAFVd6R+SQ+ncXJnPFsaHpMO+QKdDM8SOY1OnpU0KtFF3Tm1XKuMTDQ1vnKOH9Bzi8O476Wlra7lz9K/ANQSwMEFAACAAgA2qT0SBh3p4QHBQAA3hAAAC4AAAB1bml2ZXJzYWwvY3VzdG9tX3ByZXNldHMvMi9jb21tb25fbWVzc2FnZXMubG5nvVhdTyJXGL73VxCSTdqLurtNdrMXihngiJMdZtyZ8WP7kYmpxpi4mCxts5f4gaKokNr1k7VCFREVv4oiov0x5Zwzc7V/oe8wgIhrZ2bb9IKLgz7P+/2c99DW8e7NqOPnobfBkbFAu/Np6xOnYyjww9jgSGC43dkjd371wukI/jgQGBwYHQsMtTsDY05Hh6ulbXQgMPzTwPCQq6XF4Wh7MxQMwiHogsPt0TEy2O7sdisewd/N8K8VTvAJipv1OV04fIBjBZJZU7Pzju/efvH18xfvnj57/mXb4yrUApHkZziuiapC9OyJOQ8viwKnABniFB71y05XuRAtF0JaMm8LK/TIHMsjcGN7lxZPbWG7RdSr252zZrdHFBEvKxLHepHCSgovyJWEcEhGXqeLTGTwn2FtK6LuhmgiisMZbTJD5t7j6xM6O0NmF9TJa3pZosV5E0Newc+wvCIiSRZZj8wKPER3vFAuLKj5i4+leXqcxFsn+KpI96NqKIwvTun5Ek2Pk8OUYbr6D+FdnLv8KzRhZk5k+ljep8iCwEkK4r21b5wumo+TD7/RyyxOLNtjERkJiZCTvSRdz5GltH20Um0uPYs4ktXWtm1xdLG+Lg4+su6GupnC4Vl6OG2LohtB4s1B0BNIhI6SpD5BhD5QSwUc3sFH0zRVMqpOsik1vWxUhWR/JcmICSXLewRoNo/cQGsQQhOQw99pqmjC4EeSxPiQ4hb6oU8BHU/bQAgvIfBUEefWbYBeIwkKvnpkAuGZXtbH6F2tz1CtyWsDFMtCvvDhKo4tly+jeHZB7+5EVBtfpOtT9WGyZUJCr3qgRizDNcxo+eYDDe9qW9O4GKOhmJq+tkoOouFBXr1LXvWw3yidDMshrwJt4xX6FLmiZGBFH9bUPg6Pq5kTiEILncLg4o0tOlGEv5JEVgutQ1A4casQjkdVZeG9qP9RK8iSHnLhQNtbsefSHV2655kRPw5H8OqKupd+2ANHowc25OsT3uhd/KAr9zNhzQ0jrZadkTyIZ0RWeKhidCpJzt43UjdVDOfmSSQOftKDg7uZwqV83XfDW5Brde/Evm92S2fZFXwz/1/kzrSYunO28/SZzkmG8rpZ0Dd1JosnzixjENywIAfaxhU+jGuT+fLVuWUsy3eCQUPN4fpVz2bUzJxlNC/UCKaSn8vRCyltdMGqblXhfcgtsTKsTPT8lO6vmeAqQ2xU8YGSV+rdOJ/aRkpbjpLD7caCm5hp2Hbu3CoyK3P6dne8CBoNlwGoqrYWx5Fzc74eP6pFbVwGzf6r6XF8swmdSA6S9y+Z8vUCvc5BIHg3SsZT+GavuletLHb8C+NGPI2EJmT14fvHItTnrjJRTXWox2S+DUqIET1diofhPUjfv2LL5DxiDQOtrQfOyZLCMW4dTU6TJDFLNwr0IK0lL+lGzhqTsZ57UScDbLVQ4wn6R6q1tdUaRbMnFTS9WiKbiY+ldTscMK+67qE617d4e4acZb43IZEZ912cAbOAqr5pbnEWXjYyCw33fz0ZKk1crRIjy4ynyw99Duufmp8ixbgNtJ8RX4IkVRZuqNKWniF8sYPDFzZIKlm2mt8GnL23YyPy3m2QC5G5HV3J81NqzmwF1qOV2W6F8XorL2m4iK42ydIc3IN4bkt/PDQ8qS1yeboYHiSziY5eZNTSkQ26ytVS0xgYaONcH+dfYJw/Ief1Q9DV0tL2+Panib8BUEsDBBQAAgAIANqk9EiqiTkF8QMAACwRAAAnAAAAdW5pdmVyc2FsL2ZsYXNoX3B1Ymxpc2hpbmdfc2V0dGluZ3MueG1s1VjvbtpIEP/OU6x86sdi0iZNigxRlBgFlQAF567V6RQt9oC3We+63jWUfurT9MHuSW7WCwQKaU17nHJCEXh25jf/Z7zxzj8lnEwhU0yKhnNUrTkERCgjJiYN5zZoPT9ziNJURJRLAQ1HSIecNytemo84U/EQtEZWRRBGqHqqG06sdVp33dlsVmUqzcyp5LlGfFUNZeKmGSgQGjI35XSOX3qegnIWCCUA8C+RYiHWrFQI8SzSjYxyDoRFaLlgxinKW5yq2HEt24iG95NM5iK6lFxmJJuMGs5vZxfms+SxUFcsAWFioppINGRdp1HEjBWUD9lnIDGwSYzmnh47ZMYiHTecl7UXBgbZ3W2YAtz6Tg3MpcQgCL3AT0DTiGpqH61CDZ+0WhIsKZoLmrAwwBNiAtBwroK7Yad95d91e4E/vLsObjrWhj2EAv9dsIdQ0A46/j78ZeGv3/f9QafdfXMX9HqdoN1/kMKIbgTEczcj5mFkZZ6FsAqYp+M8GQnKOBbpN2FUoLHMOc0mEMgWwyyOKVfgkA8pTN7mlDM9x26oYTfcA6QXKoVQD0zaGo7OcnAe4CwgGoa5XNXEyetVTZyebbjuWu0Pbu200qNa0zDG4kFaYZrnrpOWbGMpNlwzz2QkebRyCJIRRF2awFpPDO+ZaCHnkUPGmASOrl5kjHKHMI2uhythlY+UZrrovdY6J0EsHBJAboZboQhjmqmNiK+ibgo/bP7ZlRrUXzYUlvQY6x8y5xGZy5xwdg9ES4JpzhP8FQNZbyYyzmRSULHfNVGcoXFTBjOIzssoeo8qkhwlcbikHLTV8DFnn8kIxjJDXKBTHEVIZ8riV/cCTqlSD6B0aeMz2yLt7pX/7plxkEZTKsI9wbE2IEn1QfDpnAipl3IYjpDmCoqkRCwqzsr4Vv35NCiW5Nym+d9Oxhr0AVNyGC37JOaHFpRWG9Np0YimuQpobEGGKbGYeBDiZGEih7KAIRVECj4nNMTprUxbT5nMFVJsA1to9fMWWnnCRPE0wSmIGrMIslKQtaMXL49PXp2eva5X3b+/fH3+XaHFXutzatTZxXb56OIsJ/XN+vyB0HeW6JZsS2aJKdRoS+nuF4PFAtse8Z5rVs/uTVQszKe4iIb+xeDymgz84W0nGNbLFENXYt/pMMZyGpv3yDIyvdsA0+GXgjdRL8PYH/i/lwLEBJbqm3Jqu71SDr8pwzWwm7y/tsVLmYCTf2InGc5+zhKG5fu/6OPHWurXR8B/0sa/9EJpZ8CB2hhoFsaY0YNVwZMfk4cM71OKmH1aXQE37nyeu/N2bU4SJliCcTTvAasrefPkuIa3yJ1HlQqibf6Ho1n5B1BLAwQUAAIACADapPRILKqJ27ECAABUCgAAIQAAAHVuaXZlcnNhbC9mbGFzaF9za2luX3NldHRpbmdzLnhtbJVWbU/bMBD+vl9Rdd8Jey2TTCUonYTEBhqI705yTaw6dmQ7Zf338yux26TNekKq757Hd763guSWsOWH2QwVnHLxDEoRVkmjCboZKa/neacUZxcFZwqYumBcNJjOlx9/2g/KLPIci+9ATOVscAG9m4X9TKF4H98WRsYIBW9azPYPvOIXOS62leAdK8+GVu9bEJSwrUZe/lis1qMOKJHqXkGTxLS+MjKN0gqQEkxI39dGzrIozoEGT5f2M5HTuzr9+gPajkiiLO3mk5ExWosrSJN8dWNkHM/07WlVFkZOExT8VRr65bORUSjFexDp5XdfjYwyeNu1/9MjreCVSWjKOV3Edw7luNTjZ6K6NHKWYB5kHJ2tgk+PfetdBPJf47lHZlwFp08mrwcLwRQ9p7BUogOUhZOzyZq/PXZKzwcsN5hKDYhVPehJB/2EOxmuSXU97g+8EVZGIK/oEa+cdg2sXLwRMNX3+NXq1q6KOL53XRSggJ1XRhH2yh75W6f1CBkpe+QzJSU8Mro/gh9aHCeU+Bb7Yp7OvrYCw/oY8hVOwWo8PZjBlZFrrwiYhpewlCacF9KAqRrKrM6FlB3FhBjekQorwtkvg8v39jESZQcG32nDfYUUURSG2s3GqJd0XC97TrvRW9N2dD8K/ePceab0Dr+eY6VwUTf6R0nOZ553Pbf3zLNhilmTGg/inm34VFKDxRbEC+d0sh/GFUwGczdcY3CURVlA2XCekb9kqACsa3IQa103AqFxUp3D1aSqqf5TrwTeoEwJI0bHVLW+jmHy3peRwjcBYFHUoWvdwVmajipCYQdh9iOFffDYy5DUXTrWcDfqATYqbjmvmdSTflX0rRLjUsMA4VXHNcxwlvNbWOFc2pclkx+WcD/6yVoO28y0XuzdKXwrJTdr+3EKtdL8N/kPUEsDBBQAAgAIANqk9EiYwI4lxwMAAD0QAAAmAAAAdW5pdmVyc2FsL2h0bWxfcHVibGlzaGluZ19zZXR0aW5ncy54bWzVV21vGjkQ/s6vsPbUj2WTvlxStBBFyUZBpcDBpi86nSKzHlhfvPZ27YXST/dr7ofdL7kxBhJKkpo2ae+EIrLjmWdmnpnxsNHRp1yQKZSaK9kM9ut7AQGZKsblpBlcJGdPDwOiDZWMCiWhGUgVkKNWLSqqkeA6G4IxqKoJwkjdKEwzyIwpGmE4m83qXBelPVWiMoiv66nKw6IEDdJAGRaCzvHLzAvQwRLBAwD/ciWXZq1ajZDIIb1RrBJAOMPIJbdJUXFuchGETmtE06tJqSrJTpRQJSkno2bwy+Gx/ax0HNIpz0FaSnQLhVZsGpQxboOgYsg/A8mATzKM9uBFQGacmawZPN97ZmFQPdyGWYC71KmFOVHIgTRL/BwMZdRQ9+gcGvhk9ErgRGwuac7TBE+Izb8ZnCaXw077NL7s9pJ4eHmevOm4GHYwSuL3yQ5GSTvpxLvo+8Kff+jHg067+/oy6fU6Sbt/bYWMbhAShZuMRcisqsoU1oRFJqvykaRcYI9+QaMGg10uaDmBRJ1xrOKYCg0B+bOAyW8VFdzMcRj2cBiuAIpjXUBqBrZszcCUFQTXcA4QA8Narnvi5at1TxwcbqQeOu/Xad0aZUSNoWmGzYOyRWhReFO0UhsruZGafSYjJdg6oTGyLDCX45JTERBuMLd0fWosA+aMC+Tf2u7Xx9JsJZdmtNQbHK55tK2ctn7vKgP6D5ecE92l+k5VgpG5qojgV0CMIli4Ksf/MiA3x4OMS5UvpIJqQ7TgDMiUwwzYkY+jD+gir9ASb4tCgHEePlb8MxnBWJWIC3SKdwvKuXb49Z2AC6r1NShdxfjENX27exq/f2ITpGxKZbojOFYb8sI8Cj6dE6nMyg7pSGmlYVEUxtnizCe3+reXQfO8Eq7MD12MG9CPWJLH8bJLYb4agbfbjE4Xg2iHawGNI8ixJA4TD1K8GbiswBcwpZIoKeaEpngfazvWU64qjRI3wA5af3uEzp5wuXia4KpHjyWD0gtyb//Z8xcvfz04fNWoh//89ffTe42Wm6ovqHXnVtXJnavQz+qLhfgVo3vW4pbtmSpz26hsy+ntq365krav+Ci0C+H23bJYgT9mtQzj48HJORnEw4tOMmz4lLercJJMmmGDjO1vPR+b3kWCBMde8JZHH8X+IH7rBYgl8ZoEP7fdnlfCr320Bm4392/sZa8Q8C6fuLsJb3PBc44N+b+YzLuG5PuH+ocM5v0/+tzYPtRgAi3TDGv0aHX9+VfZgxL2X+LAPa1fpTbenaLw1rfUGso3X/lbtX8BUEsDBBQAAgAIANqk9Ej4YrFrhAEAAP8FAAAfAAAAdW5pdmVyc2FsL2h0bWxfc2tpbl9zZXR0aW5ncy5qc42UTW/CMAyG7/yKqrtOiH2W7YYGkyZxmLTdph1CMaUiTaIk7egQ/3045aNp3UF8ad4+fR27cja9YLfCOAyeg417dvt3f+80QM3qHK59nXfoGeqh4ekcPtMMeCogbCDF4dOjvD0RlHEonOms/EBbU/MLJb5ZMG7quCIsNKEZQisI7YfQ1lTiX6+yfVVVRbU2z3JrpejHUlgQti+kzphjwqtXt+oFNmBZgD6DLlgMnmnkVhd5cnyIMOpcLDPFRDmViezPWLxKtMzFvCv/slSgdz98VQGDp+hl4tnx1Ng3C1kz8WSI0U0qDcbAPu/jBIOEOZsBr/kO3PoH9YzbBTXoIjWpPdCjG4w6rVgCrS4NRxg+JnZerW5GGG3OwtpWxN0thkdwVoJuWY3vMTxQqlxd8AOVlgl2pIW2e35EuWTzVCT71AMMksPDom1X906FuuOPQ2+EZGOElsREZl0XxwVTb8nBNY2sU2rmOSUKSpREYkWBBXka27xGcP8VfJ87S3EUK7ve9g9QSwMEFAACAAgA2qT0SHTznTAtAQAAPgMAABoAAAB1bml2ZXJzYWwvaTE4bl9wcmVzZXRzLnhtbJ1SPU7DMBTecwrLEwzEDVMVJemAhMTG0M5RcNzUyHmO/BwCGxsHQOIWMLNwmwqugSOnVSuBEnWw5Gd/P37fc7J4rBV5EAalhpRG4YwSAVyXEqqUrpbXF3NK0BZQFkqDSCloShZZkMhoDrdGoLBInARgSjfWNjFjXdeFEhvjFFCr1jphDLmumVu1BtYzWeOp1HNjeRJ7OKNZEBCS3LVS2RvI3N5VHkLQ8JT2nJxDKGGtKfsPUIoRgBhTEDgCWJsRwH0zAjDtASBh+577irdodX3MhKJ2Q1uaopR9lIUiVxsJ7oqccd08nVMPdwQZ+zS9mdfKd0HPhqjzWiAWlWtUQbV/5TCPv5x/Pp63X6/bz/fvt5eJXtGpXiuw0ipRTvS5nOqTsF2yQcIO/n0W/AJQSwMEFAACAAgA2qT0SJtte1tgAAAAZQAAABwAAAB1bml2ZXJzYWwvbG9jYWxfc2V0dGluZ3MueG1sDco7DoMwDADQnVNY3ltg60BgY2QBDmAFCyH5g0iEyu3J9obXDX8VuPlKh1vA9tsgsEXfDtsDrsv4+SGkTLaRuHFAc4ShrzrxSDJzziUmOIUevhbWgswTaZnRVdmw7qsX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Nqk9EgTLnxpzQ0AAGBkAAApAAAAdW5pdmVyc2FsL3NraW5fY3VzdG9taXphdGlvbl9zZXR0aW5ncy54bWztXetv29YV/96/grBRoAMGW29Zg6KBIqlEqCy5kpK0GwaBlm5sIhTpUZQTF/7gpHHzboJlTZvEzWIvdRw3cZtkeTmP/i9bKEqf+i/sXJKSSL1MSm7RFjRhI7q859xzz/ven41EK8c5gapWZLHMfcrKnCjkkCxzwlwl9h5BRIsiL0ozEqogWRuwDhECW0YHxg4LMifzqDRGVGRWKLFS6cDYMZavoDGdpElEcPBitirLojBRFAUZCfKEIEpllh8jFlm+CqwS2tfY5N6E4iKSHJAdY4uoc7Gw9rUnlWWlYBg/PWmKYnmBFZZS4pw4McsWj89JYlUo2ZFxfmkBSTwnHG9NjoQppvcqPFeRkzIq95CNmcKPDaoFsF4FtUULMfgZTMizs4i3ruexQ9G51gA1dFAuchVONlGSXvz0pFxg51AvnYcSJO3rRyLAGr3sFMbPABoZnZRbs/0+/PSezbNLSOq1BB3AT28icaG64NB9FiRxDmu5pwb6m7ZFxotsCSK+LZ4HP4Np8ObwcnasY1GYtnW6OS86aUonfRMMzUrHiTiQEx8UxYWlP+xDovGG/FTI6zjR+ALBqUjcaaKZClP+BO0s0cQjdLwPzX4mGl8kRMZ9TjMNHWKovYK4Z6YZoL9BmSbgD8SD4V823QQDoXgk4Cjd+D3+SMBhuvExIX8kaDfdDFB8/3TjpX0Jf+IXSTe+iD/oTzhLN3aW6ko3A0LKmm4sntOVbiwDppbnKCeUxBNJ4ZhoEDYTDoXfVmIeQpeamAqTU/QUfArEAz4iHGB8zBRBM0GwEhHx0xE/Be+gBlHRyQ4WOl8JFSHJ9OYanbS87SZIChUkyUmhhE7G/NbZ5lfWHRyUQP0wrxILBfCz3Fx1WS9LRMALLQ6z7CP9fn+IoIK0l/Ysh8ORMOklGE8g6PEvx6dw2SO8waA3Elr2hn1BP3xKRELAJcBEQkQgHAj46GUf4wNqgiTjtI9aDvsjXi8JqzFTEWo5kYiHPR7C6/X6A/RyMORPxD0EzPYDD9I/hRXop/1xf2iZjJPeKT+RoBLxRGCZoZkQFSSmIHA8nuVAPO73eNrKbe/OrK72qO3tNNW5B8OeJuj5tu1tVueKFquSBJPzqAxeLiOj5kGSLyNBd1yYghv05oxWJ24ZbUUCpo+pp36on39c21qvffNjdFIbskSKucu3WTpj47qfGLuwQ6klcQd05uIZG9f7c7tkxlp6gz6IqE/5tCNmu37Gxj1ajz5odo8CGhvXm3T7ZM2CFhvXWzlblKYSCoJqXw7o2kvurZE+RTQ2rveDg0g7q2hsfIrEz2CajjIKMmr9+t5EWlmIjesN+8DpXYU0Nq6nxoFUnZXUjvZ6lVI7hu6qpSCh1rTbImoVUztWMtSmt+0dE42PnbkkWoZVwLjm5GIMaSxn4gUqMz1Dpj8ppDIHM4V48uBYTFl9oFx5Udu6Ud++RHzgC02d9AZDf4hOGoQ2WeWmyVSqF7Ogxx6vdD6bSRWAIZMqpJmP82Oxdy8uvnux0lh/6pg+czifSqYZEOfuPXX3sWP6mSxzBK9/wf76h7NZJp0v5FJJmikkc4V0Jq8pKMXkGXosVju9pfy42rhzrn5vRV27qKxuNT7bql34UnnzSD1/tnb+cv2zN+rL1+ruJRuL0ZlpMpkuZJlcPpuk8slMGnb6w+V3Ly7Xnz7/6fUl9Yd15c4j5dWu+t3F+sqq8vyx+uyaunmq9nBDX96YsHpP2Xn5v5XTdpbMkkeT6YOFfCaTyhWYNN0cGYupT6/WvvmX+nJbWbvunFOWzDFZ0M/9dfXmTu3a5nAcCobzYa0q57YbN+465nMoefBQCr7zWJz67Q1l9bz68HPHbGYYMIY9QvAXJgsel8sdzWTBR+qvXyir3yrff65uvNY9ora9Ud+8rlurtv3P2vo5G2yTaSoDzkjlTax1puAgtYf/Vjd2bXCZZnI58iBTiGc+Bl8GDlc3HVJlPgRFbOwqOzcdEn7C5MAhvv7eBlmaPJI8SOIIwDHXDIhmwF3ZBh0qD79Wrlx/9/Kicv4yjoS1i41TX6g3z7SCz/EyOeajw2C7JJkyxfW7t9+oq/cadz5Xdq+oK1fqm2+cLAAJh2Jo7EUfHU7+pZAgkymGLoBb0ZmjhbyWDWElHOAb3ymrp+pbj2A3jZXHEOzKrTvq6V14W1vbbqzchM0pa+3MQrxvZKQ0zXz8/gSkNLz1Fw8a979yLpYlp3VJp+tBWT2nfP1V/f5mfykIsxQOU18PibCX9xWnWyP2RNHV60igHMWkyWwy08966pn12pMvzew7rKfsXKqduwqyqg8eWDWmvH7akl+XGNJ9/f6j4eRzakbb4ihvL+2XDvc0LBbQsb5GEDCnZ+t4EnJh/ey2cvqJIzoGKjaki8atV8rDq43Pnr579cwRfTKdgIX1SgAlvf7kbH3rgiMO6UyTyZn1UfgcATWbRXGS4wwWR5l4LpmH9kx99lj97oYNWi3YdQv3cQfNF8xx3Li10bh+sfbwrtkZbCxl6qosVSmfzKdwR/nDF5DboZBAJm7cuKqce2aP5+FppqkBvZB07qO+eUp5exu8tfZgvbtIvXtzWX2zAxtS7l2sndpQ3t43erivvvjziALo+zIztcGwFagDjdKKUS36OuzS2pu9DjTHkFnqUIEi0xSDe70r12vPztmnA/fHSkjlc4UUGcccao/Xa2vn1Vsv1AebjfWX6q0d+9z0YwLNJEjg2Nz21TX1PxsTExP22XRKpHFQX12r3V776fVNp3wgvnHeZFr8/qrcPVt7svU3G4zyZNxKq5PapDTOW21am6eufBKc8pc8xmjObliPzOdJ6tA0xAO0m/WnZ2q7Vx1ymCazH0I60xp/sN4drDHl+bfK6nOHjDTNO9G5idb5WddM3VVhdlZqF77FleHpmfqOnRYc7z6fnCmQNK3dBECRe3W7du0C1Frlwh18oDFdCTjgRx0i05B6O1iqz7fqr793yFIrWc0cBYlA/9xKA/+ANNCnPLQG2lcsPLskVmXLjY0gSyI/g++6ui93YQK+mpvlUUyWqig62fxknlGZF09kqjLPCSimwarRSfNQ59QZkGGGrVaaLK1jnbOz6AQnlExTjYHOeUdEvlpGlL4b03TreCcVRcW1q2Cz3K2xLsEltGi8MkneHuycn0Yn5a75psHO+TmeK6GMwC91EXW+MVM2r+firGQet2M5mIMEFgab+m1+ss7BEqTwNW3FJJIxYJ1ZFksoVsHC5rkywtYHF8RjZoEn+0gcFdhFbk77XaJpTDO7pG27gmEIy4u2804O9t6o9vtF/V1b24c4J5qtr3125v86mtCpC32UkJcW0IExVpbZ4nwZYztjhMHjwBhm2YYie9HhK3UgQhJGfRxRllnpOJLyosg7W1EQZWSm0H9PYiCJqAf6YKLoZJeaopOD7BM12PY3n1AtzyKJAQ/gUNM1rWPm2fPc3DwP3/IRDp1AJStZn5dmenkeWAss14oC04DFqRArFeebkaJ/ML8vV3mZ49EiamYp04BJNYN3H61AZAx2bFJOoWOy2bWNEccRYKS5tiOaZ1tf9CU7AvKK1rRpfuEs4GR2tqJtvkeisleImhkaO7t5qj5gcdsei8HcfuqPTporLCSoHlirbQDW+LUlF4d1cVgXh3VxWBeHdXFYF4d1cVgXh3VxWBeHdXFYF4d1cVgXh3VxWBeHdXFYF4d1cVgXh3VxWBeHdXHY3zcOa8xxgVgXiP1NAbHtkP2N4bADAu73DMTqf0jrYq8u9upiry72+qvGXik9Kgkclu+Nir2amY2KveKfw8Ouxj+GxF3xz32AXD8Rq8Q8u4gIWYS2Cp0g5HlEQH7mJERoHTZ+gXM2J2g9xDCoa06UpKU/apzZqjwP3jPPVogSV9FOAdqy4CPae6MP1ZpwAjd+8xzMFMssJ0yMBsAyQomgJRavNDT+ykhsBUmjgK8aB4Lk+dGQ10PNNnIIaTTsdQaXfsfYK4M7KYIlFthK5YQolSxOYzbdkABsHrNp8gbDc0IRXAcV5SGg2HRmCCQ28+EwKCz8GAmFxTFYZLG/80sEWywCHdbmIidWKzCyqB0V9GisTIwExPaMdp0xKFv7NMctIhBFKkGd2x9MFi9aZpcIOPERbGmRFYqImEVFfA1DQAsLiaCkvcOW10T4e5X7lGBlI/9Ysdl9xWM1yaBHhsWgT1mQ91odq83YwcT+wbAtKewoYGgRBgKvjk1U4eA0qWfp/TCUHdS1p7H2lGN0fdk3288gjBlQjXPiMGgqA8WTHwJGbR2dCXzkHg5FTYvECGwMELXNQTvEDweiHkWz+PgxAorasjc+JPJIRu1QnUXHROiXeMQu6o0M1C7N/BOjQ6np1qUkrog8V8aHqP1AU4+KVb6kRTfPHdcqAui5WkbdfdgxSSxrozxbafq1XpT2B1XN6uvOOGsgBoGrvW1lis+RLNYBslI4nvlRQFYIkzIrF+ehCh/DB73RINacdhf435XNoSFWfZQwRv80OsSqXXcNhbBqH4YDWO2fr7oR1mGPLKxelsoivoKfGAVrhaAQq1IR4xIjwK3T2u08oV3PDwe3aqYbFm01bkRHhFsdl5ButJXiueJxvfyW4ABj3PMRvDgnDou2tliiEic75zkQbk3j9rxXrXOhVhdqdaHWXzHUagPG7Ie12iDtDbbaIHTRVvfPXn82uLUX3c/1d6/tdPXrQls7x4AU+PX9T0T+D1BLAwQUAAIACADbpPRILoBvDoQrAABkawAAFwAAAHVuaXZlcnNhbC91bml2ZXJzYWwucG5n7X0JNJTt/3cKSQp5yBRGiZ6SMCpkj6gseZJ9N0QJTVPWGRPKkskoT0YRLY8k65T1sYzCDNFMWuxZZpIsYxoyY5nlnWlV8fu/57zvOe/vvEfnxHHPfV/X9/p+vvt13d9JsLYyWye8SXjFihXrDh8yObZiBT9oxYqVV4QEuVdeDpn/y/3FBz1mdmBFIUFmhPsHv6+RpdGKFRjUWqanAPfvNWcOOUJXrFhfz/vPhw964L1ixanZwyZGx0PdKG8D8mAdjgYfq5XcL6gafkgR3tSw/ZrvVtrV2Ieh6S+l/u7c+se9RuEtkqV+Cg6X24T6/vG6s+myYvce0e5uJ2hMWYJlfmv/2Ed3iG/ICbrLfP4Y80TBlPaZQ5G+7X0a8zeJ2h2O/aUnCMZxjfj0oNqwmVF7bPjMJBoLm5q9pAp7krNJrW7FKpGFP+pubfKrNPH+46rtLgO5U5yZDgSrQwdufWDDFvGfb+T+cPGSByXSIRLe1fRu/wMiI5t+v6Mgqmk3iXynvC987BTwnWIuUv2ljqC0xwW+BT8m4qKa1OQud6SHPqXiJSbC6LoaP4+CPC0PQsa5wWgHjWILjH+dQ+3MtODW+lC/d9twYPQ20K8fYkWEQNsC7bMqZu+cw0b+GVar1//T54QL8sbJW5p+Jknaw0N6VbSIQ9yTndevP/tlTCEQPyBa5NdVxKrLN104L51/zb5Z+Wc+/DbB7dd16NpP2fX+RTXBM/RyLPzjnZU7b6+kPZaPVGogxuo9+Vve+FW3gK/oPvwhK8DXB6PmfQey2CNZ64NqplNvpAs/uCAMOypA8jVmIpvogkax8gpXlBJbZ+YZaxOHe6GEr9M/r0Mw8Yi02twLwg/qmoUbiPGniWLeQqCXfo+akIxEke9sQKxLw36+yU7gkd4BLr1i3gvWYH3Cw38lOVjSmk9SzNvvgI/ln4ktM/NVk6RKRu9XsAw1PC7f5y3DWbKJLqID4gdGiy5gzzOR05YevYW8G6JFLB/kr/GBAIIUY7/zpO4PS4HjhgJlO5MpksHeQvr8wAU8/BvQebOuwpV3Az/gprWjxDMSqE9Y5IfQBuT49c/gNNerVn98+tyXyZkkO/fPtT/vcA8fyX7sjurp0U5iaRJeTfjCgS0S5eCejnaO/vQ0lAGfYAc66+Dz6v7kEi28CNHjtw7BR22y9usyP9bHMaqH9ahzsMnm7f3aPvz8kPn5PkZtyNvnc2OQ+TndFgR+Jicrcu6EBZPx2kzn/ts+Nmv8MbF2LNmGnKQXC2WUlwcn2US17ZRvenHx2U1rKTTNzuPHXHSLB1sb4g8j+AHqbUFZKp1+T55kG5kig4ZD3101CySwGiSOVk+VdkpC0uUV5OzHRx1Wy4whVIuyWQiXGFHJCuoSC/De7ie+s6SONDuchegYpFGFtmxFxqPMY5BDh7snkOcvnOEN9+psTlOuLKDLSbpoJSN7AUACPwCS1xH3r1J3csDo11Ie+FEjIM3m5g9jkPS07nnXDGFQUo29aZk+Lq8OuSQhrgG+DXNw1e6wVJ2dhT5mpj07XspB3+uBHk2ruwmcyOeqicRO/wOOLjjnKM/vytJk9a+pCIi0CYhg0tLRNSXWCmwESw4Q7O29VxrhvoS0NFk1OIkVR656rnW0+s6JCA6SnmNfNJitSOvsjogoQd+QWQt6VKrmJjBhvoQ8ZSZ0Tqom7kKhsHserd/d3aJF0tPoNtscMn403a66y7eqvyy9IR0+EdYuC81SXkJiNbQTre9SqkM/tZmJius3IHqyvF1jpVTS/Pjwk/14dsmIXXLbgfghRHnfvFfYFQpErucqZKI3YvSdtGTaEhh4UE2U3fY/ElF0shZ3d0fkhxwwSTuzqyGeTCL+gwtDex6Csbp8s2pm5zBEeo5tTwCF3cFJKsKzMjeFcEcee6clmXZnZZebp1nsgPHHJz8slOGNKICSY6GRwPHbZYvPfDt4jjzO1V2N4/I9yuNNYjAh/QX2708NtfptLXu5Jum1nWHynTXX997ZtZtcUPeDH6+tEBlc/fWIFfaOuCQLiBZ9snqBkfQRPJHmXSkoaR3VLSwE2nPnkdLfjT7VktLfBSiqewT1OO+CcKt11OmiYgXjj1tmFtrT1jqRlF0dt1futHbmM4pVOt5+8VEFsnxl/Q/7pcOCcK1XFGAJgUnzvDa0iWtdTikvrpyncgwIXNulZizwqOZpksiTuIGYH7Y/CrRKw+KRS4zwA8OAxeXJkPIJ32VrKHDigWGZfefVLTNisJ+Na+zhVH+ubX1QsLgSPLjF1qri2maRJXSrVa357DouOqU/rHOostqPFZa+Avra8/0/Az8jnV3NovfEdbgjWB+7/Ytk2ZR+9nNu8KF2I2qmL4lKm3EzYFxdFBgtzbBZBoLDqN8cVA0JHSsoP4WOuMUVpIGo4/K15eQI3doOAcAmS8d7zUqeOGefHyzT8h3ofacY7DnDZWsadqVz/1iXvpdZrLXJn08XLp3PCMdMOW7/gOu1uKwD+VgqpUcDgqYv/VC5lgvyYP/Lw8G8UaJFuH52IfKe3GDgfdY//x6Q7HzIhe7VpvsnA7KnAsujv4tea5BhMmZvI7RKuNWdK5vcUGAB6+vUBPkBU0ePud4RPm3L5d3Jda9K8otbsU9J2nSZr361LpVLY/sfRMrOM28lZwghtdDQwUsb1yMmtyMmCcO++lM36hNVa0NpqzZ68wKTBdwTAQ/sjkYWwSn+cfQwWutDDw/d2LRPs9ZRjjs/ZnFms+JQCCY5bnsWbPLDMJA9CHQ7l8uF3z/tful1QtVb4fXfyFTDRj2UV1gZg2X1YGtuuDSaKCsdp/U7aEeKAdUHE/EbONN3eKJRiyfN73RBTECzIuwPbSSA7U176b1QYoBb4a/xDze2sjUy5ZdSv+oU2eCtrGSH0SAVGrhFzg6lyzfGCbcei6Kzzu184CAo69wP/UKSzyUftqQUETOc9nWUMpHjAgBaOKvzKoYdX6TqXgWUyE9Lbhye28vCPOwNTOTs3g6GOCOD8OU93fMC+cSNnKT5yKHr9n3aw+3vAlPXFI2lPV551ID1yVIrZGLomCfzmitgEXi5k2AUFJSsaf02EgVC+71A7U8vSwONjOfjA6ZogPJyDKVMKyjfBG+ye+VloX1eL6W49rb8zWhngjhQXYnwZqKoRp2UYeNifx64U6xfdTB0jHwN8h+YTKiCoZDnb4vz1c/pKXvBIrSPjJc5YPcoHogvS9z69PJMSAQxUch8a4Pfk4O9iIx7FOGEnlQdk+4j0+3bXnAFpECyYtvteHxks9YikrYzBqkVEpFrdnE9RuEupcJhIslPB9RetS1VVccRizWVwcJ2HGFycrEvXvR9gFb2KBBCRtzPVbQn5OPPY5W516Z6zc2dPELHfdxaRteA9hR43kyVTJ21d9DFZ4K/sqwTZC3ubXLozHhRTAkaXmJLom9IBlNjxMtL0dcbvPNrjmdfUsA8q86oa5yxSSnV0o/+ewify/hY0W8Dtjc4JgAKoleK0JJc7y0iMJJGphFByOlKhTQ/hKcnC5QspOi04uyuUL+gdsDwaeolzHolL4v5eHnFp5eD+6bdg+PxFTDAs0MSDihbASeB7kLkiRq4XnSiEPVpGAxXAdXR5BrqdjVLf+VbIVWSMt8nivw8kQSBbn9wa6ifzs7uCJeGefeSZtt5jasqp+Mx4udKbN/NBFngnKwxInu7ye61AL+16t2zXtfKRbS7Z1MlqkLzxzStkNDdqEQaRTUr7Uhe3d7j8hY4xrG1uwgshksaL7IWAi2wn9I4w4PJ4il5Uid22V9E68i3SxT7eIihdiQF4U1viw2awnB4jMGb7gOxwRYWE1zHz8EybfJoWu06e0gZY0UH/TCwVkiSOftIw16LM3qx87ZRZ7r7wErszakKGYmGZwCBGcIaX9baItzCVN6VCSaqfxWL04AHQqCJjj9evnlYN20nHwxUqUcOWeUM3ZP63ZQYJkNqUqxRFgLhx29fAuQcQFaIGsXe32vxqvvI8NtAgbhvq0nrvyB/D3+8Tfu4x7jwb5kSL0mSjlg52pZniOJ5+sWFSL7pg/q6c+slpasWt7i4zAvhn3a+uLdyCU3iMzJFnbwNfVDXKSm22ErU6fyv79lHyfFMvlP9HhXlXVNFxaFJeviv9xX7DPRu+1Da4aZTTcNt1nt/mMDNz85kS8Z/8VSYaag3fN64axWyI39hEjhwbNWwkmoQlkUfTO9nvt9i5w9/yLcKuunzYxu9O6972gsuCHqMpSteHvQSNec6s8s7z5xU68Z1Xb3Dt75txePiK+VHGr6n0HFRyjeVw/7k+l97p6hxov+vqs3138q3NMMceDcc/xH+YJNsxYgxw1FfyZP75+dh/lwkjHAZqW6uP8YnWXF3QRT2BviD+QtGWDwMu05I193FjbOUHy4eyFTcrbwWd/czMxePZBYlYWEg+F9AQkHly8/FlCkDzlR9EIceBIyctkdMf4QaMKD6by5EPVnXwDgLO4pnBMNQQfDF412CpYdb2ND1ejBKL5iXIfAkJWXTVwHbsmgMSrB0ywwf3ZHScXh70dMdg70vDWFFa0EXJZ8KL1QwtTOBk16asc2FdeRI6XjqeZ6Smrx6tBK8IJ7jRkaN2+iRFl56xMxhNfnfDNLTC/L12+ySn3AZWL/prqcjHDP3I2gSE6TzA6hwaoSo/nBh1Bky+9JmbtymcfEnJfP0CEqmjeYVycEIjjG+mWG49Oq+es0wSa6+Ge9RyVOz8/wxHz8AGitevuYGP4ARpBmLThVSvyj9i8JuaXKIk+OaAtzc8IF9nyL/jLhAO3Z+YQGm4vWXIktF1pPGObh1dYnJSgOLlYiTMRoE1e8Fo7oMQf4vPr7e3Pyi9IFfDdMXW/E13rD1IdhKEvOGr3+9AfTtWeNfayNqSL7vl3nmpMDiWFD+ddnvLsVq1YLnfrH8F75f/mwKba9r29vqFmXaf0t+pb/RtGjk+PXy57ARdLgGYxf8XUa11y147ldf+v3yi5LYk052tu9dbGnV4W5fK03ynxn+feKFJqt+AT082/9s2zTOqeu7br3f84OJi5jtb/TwomRH2xtQ28ap0TCfrzcsYOIiFvvbZZ4bU055vdnf54fDeXVhwXPRy6Aug/p/BKopUZ6cm5O5v8HXAlmuz02TOLPFbNhE5XBgUmJRkCy2lqUAnD00mlZRJAr/YOxLVYXqUWi69E4wNSMkjKnKJqnKkTRwFO2gMrku2nCklDeCbfC3Xt2M9mbk8JupZz+yfk8eBz5IesMmU7KqBz/lIOZyNgoIq+97Gjfku1bq0R2Tnr+Sb1SbObycGH7Naix1Cdej1KLxu+oTh1jc0d9305GSi8QUPNaE8wM4MyhO6Mwz+9qz8Ry3/TTRiBylXoqMOH/DxKX+uYL+f9fIdgfGSfE3YHvWx9lsOYJMgDaoQzKDs8Y87sD1JjQmlA9cPz8g5u7/xLyKOrS3AROAbt7/D9dh2a/PYo37BgX75BOrZKq2X/wAQfKwv3vSdtsc4WR2/HctaOEB2KbQ5KezA6SzLonS5DdouFbbKxrIZwgzNRTbUsdL6CX4G8yNSRyyP4RDgY0dhl9creKRUOwzO3m9TOLeW/dexFoZUoWP1gYdKxKbNFPB0bKvmhhqOUKqOO8hjlLH4bVJ+qnnL+OlGF21UhzErm0j4nYZOnG/KYfQZ1xR8uTOlp1lSn2eQSw5gIq0gyCAxgnwAhoZWjB7Knt2X4GqqiR8vHOr/JIcBa7VbmR6cU0LYybe8C5lfcIFT7hzb20twecQhskBc+/DSwApNRokl7H5rofgoh4BrhCLWbacanbIU8xUJW78Csnxz3DIeSdDTm2oFQGlBjEBUaYXV4tbNXSgnzzNRT9saDnspdkwmS2bE4306RQDpxo1YKjXwUFHbq4BbT2kTYeMtEDDL0mrCO2fnpKff4xPhwsfvLj1pwoJbwZTYVCqBEOIb+ttP09cJaM3nuzVYTz+Id6QfDxZfEvzJHxPuxFO8YnRvqbOqY1Ou8NkutSDvf32+FxRSr8ICBpaEBlk8DTkHqjJL+h02Olj8N2hWqUKCtGxQqrdsyQfJXGrElmBMaz+S7d/254mhCYcHn+vJeldgi4sQYeXMArjaRT4vu4Wl1RqOaa6VgiUVJPryy+F71NQkDsaAYNMzDjE7ugy9KKG/mb4xHg6i8w0Mh1PcqjtVYiOsdFZT6CY+JU30ijPtcHRchIsIbFuM6T/kwP861oQ5Wvgupl08TtG3FH76H2AFvwGdxRKenOUyWYgQ4LRpp+K8gfImQi1HUj00ds6EF+Ep7QU4cF+HSUwWMSqhBo8L3/dcjP1DSBP4wczvyg/mLqtG4LKZNqUhNhuXpxQbiASIyo+sTNfK8SAZ4Ti7/sI4BaU+77Zrpk8xQMiW/6Trf05LvvfNtHLjy0/tvzY/z+PdW72rmbUUPVmMh4LGjDrDWDxCQXEedsYqMHaR3cYvEoD+uHCPfG6bF42KBcxrp7iKBEuOBEVxSswHBqIOzygGnAGN+sT/yOQqqtsbrE5quezIUJUCRPs1lt0ayM+k8q7/9eQzJObF3I9vJs2N6q4pvwhrccQhsIz/v3i33+P7aIeP0ZzamjK7rPPBrkhUfwtQPAJNbU7Xyr6BahW4t/SY3qgi1sPiP9P28Cl/5e2gS/suMnbFj9tu/g2RfHeKEgV74ZF03o+mz287e3Oh0ts0fivhI7TscwWrO5MRpVghIvWib4l6gN6NkVC6m7waduslPaBG76ZXfVP1SXsl6DJd0KxKU2nQdx7fLYwbV560d2rYt85Ra7ojEPIaZAldxtLN3ABpVdAWiuW2ASKuG/H81xymkmA8iX2gfRslLkeD4zajEcusZFW7HtqmZRlUpZJ+e8gpfu5Zi3tSv1jon5E6NxITpA+78CLpRPRgMMcpOGBBtVUOLVqlndiRROVKyeG0pnSSiWTK2w6ZDs0J80WN3TEd0d4BbeqMN65k2jkRrfQQaWmCm8S+8M9VN9FQYgFDMcxK6bJG5AgLpOdPWCXJJTY5+M2bXGcTEb1sJFbewHVedGN4PEbgzynY66pfgNBStjed/CkP0lOR8vLghkyixER3/qH3xZ8eI6xTMhoGX16qFLB5SS+hBPEqKrOghqZ6saWkf8RkGqhib/bRX2slyRdlY+fxBQVIYgMsqtMyhKcXMPjJKEyYQ1LsWqTl5kpMhGdlm/gNQms0iXRhURTq/Z2B4hnNgSIGjA/PreKF1pP4vR0kGeOwkdtNHOS5LdMqOLwhaiKAngDnJshAyFMDF4uyri3Xc6ciVi7rXtmJkg3diYeQmGTap2SxT0PMRERSIhFBDKidiN1dClzvnUbVwIyzkpITKdVuE/KAcT1S9YgLCbIFVL8JtKPRDan6miR0ipq4CZiGxgbB+smx1Q6/Yxwkz5AFQcHqpK25FOTzmJYl7lMx9MUsBGOSxFKQY58lvFsbj8DZtDXqL6EbKbIc2WTnJa+bwd2W4NWMGw8Pv7CnRqiKZMz97jm73sCcmPo7Hxs38rEaXPXbmyP+cHuMKuakm0HEoXku5OuSKXtwpfLAvCENi5PZKoK9frjQsKQi9bYOzUAPLa3B3p59bsFQhJypRHjV/R6WtTb+eor67ZGx5SleM2CrgsBSeqlsoAWaInHlmCnXZwjzYpBdACYBCnT1HSlNsW/VYDMY+ada5nvru13bUlbvN6fmXCNm25hzr1y4yaEhhExLWUaWwMTrb1YbQdip81NnKQfRSYc4f+DUkYHoeimNyjcXNg9iBoB2d3kx3hFeMOWGZ+j4SpTB02Q/h0R49mKNAfnBxs6KkSsSJ3BCPG7+cYovf6UN/glXL0Ej6XgESWlT+o33BG4NCFhqxqab0/lC7dT4hLMoZZjTqFtfQbgMGf+tZSKoaTLQx1kGAWu3o7ynKXSr6VpuWf4h9UG34JkCsl0w3E0WmmoRQCMWa6Hk0pumDmvteEJYU43olaUOrnU6puTeavHXwHjljg78pMxWeKQ2w2nNVy1jOjVOtG7ZEzzw64tsfGSmXudSwqEYDmfqDimnlNbi78NnljiRIkH8dyhz0bGkS2ZbMPpZ/OPyEGTwoqXJFCOR6C/Zs4BLgcFABG1PYXkpZTrJk+5dr3VnX2XEie0o9sKKeWQMRcuM5/L1ekTMJg+e4a8WlWna+pWaAh+8c0ZusUlXjkCqgOyojz1c0eMZKMDo1FSbg1YYOTMoN4fslCzpczyeyOeWQ6IRvJOAn5sUkDJkLAUKOD0uPpIWrfwUtMheNP1CAJo1675JItzOFeCYGBRM3yv0VLH07R5qEPS5cldvll6urQGCWoGiWeCLR9saeqcehuqueTKYnhTcY3G3HN9cCtGk+/KAKnNDFgTlkIUUiNV+BRj8P+AlzoF9ZXQ0vTQekLoFEFoRyoi6t1rrrWcaVEU925Yvw7Y4bqUcIyk/HfJ6TIpy6Qsk7JMyv82KXlCIBjBOQbLmcf2/4eEXo3W25Kde0H43BLHDz7sIUI2SVpHJSwR+6eFTgy9PG4osN928bOU524Oa10RflDXsMRaLHQZZ0/uvL3y1hLHzPc/h2aYChz3IC3hjJQyIyr3cOmzWsLD3XqvbXVv5U41yBInYSWINS43hR8Y5izBSKspmZy/+CTTKpZIoBKG3XZbChy/bbPESdqcsKRXDy4IW7gsIRANUFX0/ZU7X+QucZT1lS7+JJe9SoVLlHlIlWhzGz7JD8cXz95enMwk7+Gydxn+ZfiX4V+Gfxn+ZfiX4V+Gfxn+ZfiX4V+Gfxn+ZfiX4V+Gfxn+ZfiX4V+Gfxn+ZfiX4V+Gfxn+ZfiX4V+Gfxn+ZfiX4V+Gfxn+Zfj/C+CvZVGCjuqyPo9RXmDIRPKk4CS/4x6cs+OClilf+5WGYOff9hDOyxRxBcLzS+vRik/Dhzf7coH93H00FPvh++CMnjpeX7LQqeea2zNiK7dxuVAjGZ+1hvbY8yiC9x5c8JOumOfqjPmN0kTscNbCVqrh0r/1C/jeNIBvTM0hYlsIYQvfiZ/ar+L2/dbH5Hs7hlXtnsVHLPFWlnqITIOFH37wNPy1R8D3RgGC+fUelKu92nH8aT8P2PM/NIzdK6uzd5oZxl744e2433q//ej4ULw+ptTs7LDMBo+fBzy96teOC9/aLuh+cudMu6/OOvVr994VqxR4vDvL77gU78wOCeqZrtn302PW/v+ZDddPtd+/OZpX+9Nn0f95Recver8A/+3xcyffUsHfXn78/uJk3X4Ru9wTAQ9za0dbflvQosLgYZ9MmxsrAuqzRo4C9efaUHL6H6NEZeQixjF580i8JEpVzle3T/yYIuqvueaFzzLe1J3NDLsCbTUH2rQak6dQ7A+oY9C2CrbWfVnECMuVXDFaGbq/aWauAxs5c8l95lLe2t0EvTBaKBnS3wEUKnTW8F6Ih/++j5Mtqu6UrbMB0dFpibjSgDf6OOQ+Yu0/uzFPBq6N9T8kztHPJdMSjsK8Hojdk9SUCynTQiM577YbhMUTzXHscSJ7fLDFnT3JQLLSsbPp9UFMXFAvLJJJBmI/uKB7s9R7no9e2ugWmkPPmm317bOdH5raQLZ6o5H5mM6ET6X3wzoqxqfCnx1CzXeG7wIyB1aLDhdOlWWGU991V409I3eyaysoUEro3hPf3910OFfbfouNtmgvxzEJVCbhvYwq7vQt39c95EpKDUZe1ht5c0MjmQDTcAXtU0L3M+D9IRoJNd5MBZTupB55K39CEf4fbX3EwOrIgfdYdAYxrUcz/gGcX/qvqSxmc1b1LOeBP/8GSmV8T+SHuMgP3kKS+MY0rX240mFFFxOtFyuvznAKhsfTrtI7A6HAYTlzF38XY4fCR/Y1KWMvXe3l8BSsb5lIleuV791L5KVuZIaSEk5up6nAOh82P9jSmI3SySRnBs0mrwftht/u0Apce/Q9PW2m8Z+97IjDyeI66kmW3mCBSO2w03nvb+C9xmtPtK28bIftvCI2eJBZZcnsCRB3aoRKcpI+5ur5qgidJD817rkj8aTubByO13ASuM64G5ODHK9BVcSWrfrQC07wD8zMi0ZWdTafby5URoH7GZez1EdxX0XKVpCkt64IMtE5rx7wpojBlaFZUmXfw/rs8rWg4FqNgJ5oxMmPYhKD0+Ybk/QOB3v3uqb4qXY46IuqD6IQRavupw2Uv90gfqi0eOvThCHac2N+obG3kgHDz3ODCDam9D6zXnett+G7VMY7w2FotrX2vondwWddH3GxraiiFvWEQvKHE752ifaU79MZ3LS9VxJ1suVcI9ytR1sVjk0ucGqkRCNvGZkqT2QbmeaHFvUbeLL4G99VFsy5T74DQKuAH/GZVVLe+dunW+TJDh8x9DOnmXbWZ54dirCIoJJf4h9NzwSSKYWR8YF6pihycL+G8/T5qjnQ9/eRST6CGlhV3ByDUPBv7xtqruhcJElRybm04l2wEU5WAIDvm7+tZyR+poFyAFnFeoIIMMLtUIhGtnCqp9pFa6rmntQMQ2SsYEw2lcOeuH65AD9Ir2LduNc3+vzLDBxA2uxzFRSLUDnd288dv+OMAW37ifJRzPkqefL6aGTo4eZcRlu8mEKfP/maZnRvOOhtpn8SbTLZJ7QEhkLOzE0Wte3qVwA7DofueDGp2lbCaIovKmX0+JGJNWY4bYXyGpQ5sCWm7yqtCjtfFacKG1wbh3YLHykOmayd1jtjb1DB0E0Ca+P69rvM3T/mjHpFqczaMZrt9rVJ24mB2eGs/hprqD2WOF2bpbK5hkrtJjJmiQi2nSdu1VpQO7ZEdS18oqxHd4tzKL03stncnMBybElTM0tuY586zGR0Zvm9neqUgbJXn3yt/fQSPXJ7C5puEi9ONOe3VDl96glu8rk+Gt8Qlup5kF+sBdzOvTDbBXq5Et0K39U/PnUNP3k7GslzCwYwir97REc5K4vVlUU5Fej8nsFkak07kPiy9vdn4jHsyvJywRZ8ybRWb2SXqvPoP1Zf1vBJw5pl/47OrA3ZiD8N+DcRf8aSARlxl9W11TTCqYR4N5icrzyLyH+R4wZ64XZsQ7mqQTmhfNpygN6CeGFaQM7eTOuKTrTDCol2B2Be3YXDZ09kqbzzI6cSXdfKksqEtAisg8kFaLlGcEufWcRjYmgvWjcV6vkswPLW3B2AQZ1bBKU05P1HGgcf7K071aqhSfaKe1qpOd4bnnED2AcxoDlYCUi9McLxWq/FJ2+fSntc1Nj7EN2jynG8a3eq8YuU+AgGTuXYge/4sgBV4T1UQ9r8+CR9RnZSEzGliR0OeQgeTihqpN6kyOCDcbhKLxem5rxOdypqfNYLpptagRvCUNRx5xs6yPutXIN65aYTe9DnkUX4MPIYTYeWS2a039Xr66l2j5UnpxrhpA6Vu9NXWd56X/gqF9iq8me89UDv+ouhzc2TZGjWfG/bYXbqPfPNJnsuCG3oxofjHZhVO5vi/f2BNOnAKbRd2eggvRJL1cVmun9xIhpi1CtnRqhgPO5W+FHMvhuo/kEreAM1hZKRg2ug3le/z5KrYOvlU7YGbjF671SWmdha2d6BEbEjhYzO+Lk7s2vh49dFMWekgC39Ogqv41F2qJSDb2dk2df8u+cjP/csKXBLL5leNxK8bo+IzPwWqZEz8/HN85XAczmRoYX1KJWgiAmwrEMJwp4foDLr3q606X2fGjhPLpDB+uY8Q3wGEt2ZpIIDyLLk10odAR11Z5++jUYOUePF95fI1qlccJCDjjPqy4pLeilieJwZMzC4mV+vyiaYqN1DbYLAKTM2RrjKqXIw6V8ygyD1Ln9Vul3/ELR4GFKEWrPZMY7XgGWTpdQN2qZ3GOCZAPRB5oCe5l9BCR/Pog8wi/VSLwY5VlkmY9arha8GjFESryaZSVQ+N7fgsjK4P/1bI3t7wXDm9WtgPpMeRXHssOxaEGkMwWvPV+gq7Gxk2pNdLKKylcuemiBcre2wXlTdWUzRJc2IaGQF1Q5fFkPuDBx5KK9w+vQbX3gVN7y5appy8ES1YFigv8eeVKhBBVq1tPPIk/J8V2gyZBxzUKLm+bz36Tf1lFrNr65qoFBk/MaDItRJ7Frcxf36zobiaw1a5BWUyBS4bDu4m5AE1olEpzDKEu+xdrcrzdnq+DBe5wiAaJ13BSksPdKYs6qKI/Wh36ClTFXvIAbmYmtk2mvWfkeebJFMU+VMqn7u1yvYMKlRK1XukxhQbQpxX5exFlTG3m8WMXUndTejb02bXE8uuiijO+Gvaa2ymw7v995gvEkfoz9O/eIhxjSKp3UIiuVZc/CCmr980v1U+y30lWYwEqGzOsczttfKpcwODZ8tP7jWkISl+Cg6q8bph6xzVlKtZIOfWOmyg99CbuUEe+cXna9Jq4BxrS46SQjE5mweUtmyO+vvvS/0jo5iwGUfS3oU/hHKR+nPfRg0Bs69GKwHsj9W6fdz2AxgJBOPYJ5AGpLnIg+5zeluDgkhvg0I9i4BO2vkCouZCoHuhslF5Dbnum5G9t+ClNr5f+1/uHmmbrV+8ViNYvtUQyf8BZcGTnjTXLZiwDFsZklQTcm2CeisUhqX5DHs+NUbOYGzTRn+lWIdB+LKEitr9njXKIDHmC1ouBm8HbHOp4bsMwa70VOPs4NXl3iTs7cV1c6NDuZEjuasF7fjf22TBZzvxAfiGjq1lJxDyXur5r0HOkUf0Y3pr9tLp9UDdPorNR26H45UAh84G+EeeZaoJOQQQtLxkNGMlpBBt1gApWZPoERfoJ5b+XxY41f9Kd/7sRdKPL8GRKhpe4dhNPlhjQs5p5oVgxwqe7sgI9T8kNn5QVCy48QDLfrLa1Ds6nLNm6ibu1ZlTHs5vklCFl+dHspWzPNQCHZnthKZrV1iYEDgNwJjPhNIGHJ/3xke1jy5zgCVXU9hOu+t2QNwq0X61KzyZh1L0eN7mo0C6wU6PhbSIPVTXLO5Pq0gvPItcce3hOjkwD0g60PBU2TBrT9yuH7JufhU1R9WNSXesoElt6TVI8fgb8sisT0Pye20nGAtVeDUZMj76STktLm5k594EcgvSK3fLfJVYUTNBQdx74sJBd0yVa7JGCGQW+jgpXQ0MqMnATJeBmS1AfWYNCCHNsjrOw1bbxdjMBNjUBG25irx1d74bcFEUfSQek6kmqrNhI2nKYxY2jw3SXWm3qjw3WTCvK2/ccPxmgafMfXd9UgbVWLVns5KytRoKLb3azRiiKsbK8LWzhOf4ama6rP6G/9soBaon2ChD3p59fWtKLk13NkQKevd0FB7paX6qOM0NZfCxI+Kq6qf3HIQmRh+69/2B/bM9XLlRRvX9oSlquacnK4JePBKDjG+dY0EwDggXx4s7t2QHoqL8Mqvvxx6ljNXxJl7/7iGNnC2tYj5rEgmcgQdeThe3SG+LXr7Flxw8uPhuBZFI9MIR5P0ZLPRnj7P/ewet7yOwP5wV1I7uVd4TXs5XrTDpmc98HiyOApSA373Gtz1MK6HNfnd8AZ8MbzBPt6IrKpUmvP52lR8GBpFnsriMAvFFE7N1nEj010vsvNSDGgSBpApnHpL8tZrudNWiTPdZy1Ox81eBc6K896l6r4l62wQWh5owGDJjQRHUEi5jNz4W+JjmtB/8/6JIBIf9rwGj7HbB4/mdWWGn9azKp8fSv2a6uwUgc29yqoN8cTZyZZHrs6g0I/CSBJVxlzPMspSlwt7d5XadQUyOrR1zHUzD84/P+fjVtU3JtpF+zpnxfgGJ7OV1I1QiHKDsNLzSRUsp00mb8hakl6dVwfRrSrQQN+Lnw1otwjvhVbGztbOhxxF7BgBpMQ+0tyH/lv3IzpVN36751qUPDmyFh/H/asCnfqJrV08rdc3z7a6FfQ3HjOt9XYC7fatbT7o43QRgmVHRUPssR3T/2YV7Kf/myVOmOKma0G7DQPftJibSyk34d2cNhQddKc+c8AejUWnImUvCIFGY5CdkL9YxnsnwGOrM/GDaIyKwlcCL0RVcX31VWuWDqk0A9HyplSXMIqnMaeIQWxCra2yqor2ZI49qqZr2J3Z6F4tcaKBU+RutyGIDkDEvnFXAWi8EPN+vRpA21QxCryMriYQuCG8u8Xuk4a40G+1pYHdkQZ5bL1P16aCHLHvZO6hKt8xpgv2UyJPNrvm+9npGqHz2yPpj7NqwlAx41nuLAxwHlNPZfVR14AEubEuN37FptPhKuECewxYrwzgY69Lwsc8YAg8/DRrYEqL+ajEp4GC/OouGYJecRGNMh+dCADqGszQTpxLC7kgVIYmE/RGHhrBta73lE6g7xsYcKYMEKGc+X4EJE0cTE6zaLtSMw9MOsUe8JcrupTndwxCaB0b101aHfSEcW/4W3acKvhwY/pOpfc3oG6gjbLnM+GHZXe7nmtluhxaDVDY2vLHRJ47a3RLnzIZjZhFE2MBP2yuzTkwa+DnCg+baLhr35V/5zm93uyXlR/ip8bNjZGtd8nZ/RIj8gpWLqV3ww5veQR+lFcKgYtbwGbqgfoNqXMz1LlsJSzdHxs8dfZihWX8HT7XuecnZJQXVBIy9qm91J26FnYyeHd4f5HBVA1Guamp90kTOCtiorJ+tcHME2OmY/uQL0wlcPNst26w5d+/VH5MVkUj37jvBtAOf0pjffT8uTBUofq56KFjvlRlqg99ru38kZeAn2o8rwTl5gghteCtyq2/FpouROVpigFwxrxG028MrA//veca369fRrS1PvQDgj2M4Acc0/z1M+mK8FVXPXXPzfSLVoH+cbpm+esNhV2G3htpEAnvBjw3EUa4wyfPPheY7oTV//K1TGrWYN73P9GsksXdZyZCsBG872fg31Qmof7bl0qt4lJ80FuyBcVZzaB0VSg9xKSt4P47fNDKpPCAR/T/AlBLAwQUAAIACADbpPRIuOq3cEkAAABqAAAAGwAAAHVuaXZlcnNhbC91bml2ZXJzYWwucG5nLnhtbLOxr8jNUShLLSrOzM+zVTLUM1Cyt+PlsikoSi3LTC1XqACKGekZQICSQiUqtzwzpSTDVsncHEksIzUzPaPEVsnU3BIuqA80EgBQSwECAAAUAAIACADapPRIFQ6tKGQEAAAHEQAAHQAAAAAAAAABAAAAAAAAAAAAdW5pdmVyc2FsL2NvbW1vbl9tZXNzYWdlcy5sbmdQSwECAAAUAAIACADapPRI4pBfM/UEAADeEAAALgAAAAAAAAABAAAAAACfBAAAdW5pdmVyc2FsL2N1c3RvbV9wcmVzZXRzLzAvY29tbW9uX21lc3NhZ2VzLmxuZ1BLAQIAABQAAgAIANqk9Eika75cBgUAANgQAAAuAAAAAAAAAAEAAAAAAOAJAAB1bml2ZXJzYWwvY3VzdG9tX3ByZXNldHMvMS9jb21tb25fbWVzc2FnZXMubG5nUEsBAgAAFAACAAgA2qT0SBh3p4QHBQAA3hAAAC4AAAAAAAAAAQAAAAAAMg8AAHVuaXZlcnNhbC9jdXN0b21fcHJlc2V0cy8yL2NvbW1vbl9tZXNzYWdlcy5sbmdQSwECAAAUAAIACADapPRIqok5BfEDAAAsEQAAJwAAAAAAAAABAAAAAACFFAAAdW5pdmVyc2FsL2ZsYXNoX3B1Ymxpc2hpbmdfc2V0dGluZ3MueG1sUEsBAgAAFAACAAgA2qT0SCyqiduxAgAAVAoAACEAAAAAAAAAAQAAAAAAuxgAAHVuaXZlcnNhbC9mbGFzaF9za2luX3NldHRpbmdzLnhtbFBLAQIAABQAAgAIANqk9EiYwI4lxwMAAD0QAAAmAAAAAAAAAAEAAAAAAKsbAAB1bml2ZXJzYWwvaHRtbF9wdWJsaXNoaW5nX3NldHRpbmdzLnhtbFBLAQIAABQAAgAIANqk9Ej4YrFrhAEAAP8FAAAfAAAAAAAAAAEAAAAAALYfAAB1bml2ZXJzYWwvaHRtbF9za2luX3NldHRpbmdzLmpzUEsBAgAAFAACAAgA2qT0SHTznTAtAQAAPgMAABoAAAAAAAAAAQAAAAAAdyEAAHVuaXZlcnNhbC9pMThuX3ByZXNldHMueG1sUEsBAgAAFAACAAgA2qT0SJtte1tgAAAAZQAAABwAAAAAAAAAAQAAAAAA3CIAAHVuaXZlcnNhbC9sb2NhbF9zZXR0aW5ncy54bWxQSwECAAAUAAIACABElFdHI7RO+/sCAACwCAAAFAAAAAAAAAABAAAAAAB2IwAAdW5pdmVyc2FsL3BsYXllci54bWxQSwECAAAUAAIACADapPRIEy58ac0NAABgZAAAKQAAAAAAAAABAAAAAACjJgAAdW5pdmVyc2FsL3NraW5fY3VzdG9taXphdGlvbl9zZXR0aW5ncy54bWxQSwECAAAUAAIACADbpPRILoBvDoQrAABkawAAFwAAAAAAAAAAAAAAAAC3NAAAdW5pdmVyc2FsL3VuaXZlcnNhbC5wbmdQSwECAAAUAAIACADbpPRIuOq3cEkAAABqAAAAGwAAAAAAAAABAAAAAABwYAAAdW5pdmVyc2FsL3VuaXZlcnNhbC5wbmcueG1sUEsFBgAAAAAOAA4AXQQAAPJgAAAAAA=="/>
  <p:tag name="ISPRING_SCORM_ENDPOINT" val="&lt;endpoint&gt;&lt;enable&gt;0&lt;/enable&gt;&lt;lrs&gt;http://&lt;/lrs&gt;&lt;auth&gt;0&lt;/auth&gt;&lt;login&gt;&lt;/login&gt;&lt;password&gt;&lt;/password&gt;&lt;key&gt;&lt;/key&gt;&lt;name&gt;&lt;/name&gt;&lt;email&gt;&lt;/email&gt;&lt;/endpoint&gt;&#10;"/>
  <p:tag name="ISPRING_PRESENTATION_TITLE" val="swf"/>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1358</Words>
  <Application>WPS 演示</Application>
  <PresentationFormat>宽屏</PresentationFormat>
  <Paragraphs>236</Paragraphs>
  <Slides>15</Slides>
  <Notes>29</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Arial</vt:lpstr>
      <vt:lpstr>宋体</vt:lpstr>
      <vt:lpstr>Wingdings</vt:lpstr>
      <vt:lpstr>印品黑体</vt:lpstr>
      <vt:lpstr>方正兰亭中黑_GBK</vt:lpstr>
      <vt:lpstr>黑体</vt:lpstr>
      <vt:lpstr>方正兰亭黑简体</vt:lpstr>
      <vt:lpstr>微软雅黑</vt:lpstr>
      <vt:lpstr>Arial Unicode MS</vt:lpstr>
      <vt:lpstr>方正兰亭超细黑简体</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swf</dc:title>
  <dc:creator>QQ158698815</dc:creator>
  <cp:keywords>QQ158698815</cp:keywords>
  <cp:lastModifiedBy>Administrator</cp:lastModifiedBy>
  <cp:revision>77</cp:revision>
  <dcterms:created xsi:type="dcterms:W3CDTF">2016-06-29T05:42:00Z</dcterms:created>
  <dcterms:modified xsi:type="dcterms:W3CDTF">2019-11-08T01:06:12Z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